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diagrams/drawing2.xml" ContentType="application/vnd.ms-office.drawingml.diagramDrawing+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diagrams/layout5.xml" ContentType="application/vnd.openxmlformats-officedocument.drawingml.diagramLayout+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Default Extension="xlsx" ContentType="application/vnd.openxmlformats-officedocument.spreadsheetml.sheet"/>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diagrams/drawing3.xml" ContentType="application/vnd.ms-office.drawingml.diagramDrawing+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notesSlides/notesSlide4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60" r:id="rId2"/>
    <p:sldId id="318" r:id="rId3"/>
    <p:sldId id="322" r:id="rId4"/>
    <p:sldId id="261" r:id="rId5"/>
    <p:sldId id="328" r:id="rId6"/>
    <p:sldId id="262" r:id="rId7"/>
    <p:sldId id="263" r:id="rId8"/>
    <p:sldId id="336" r:id="rId9"/>
    <p:sldId id="337" r:id="rId10"/>
    <p:sldId id="338" r:id="rId11"/>
    <p:sldId id="266" r:id="rId12"/>
    <p:sldId id="267" r:id="rId13"/>
    <p:sldId id="339" r:id="rId14"/>
    <p:sldId id="268" r:id="rId15"/>
    <p:sldId id="341" r:id="rId16"/>
    <p:sldId id="269" r:id="rId17"/>
    <p:sldId id="345" r:id="rId18"/>
    <p:sldId id="334" r:id="rId19"/>
    <p:sldId id="271" r:id="rId20"/>
    <p:sldId id="272" r:id="rId21"/>
    <p:sldId id="273" r:id="rId22"/>
    <p:sldId id="274" r:id="rId23"/>
    <p:sldId id="275" r:id="rId24"/>
    <p:sldId id="276" r:id="rId25"/>
    <p:sldId id="277" r:id="rId26"/>
    <p:sldId id="278" r:id="rId27"/>
    <p:sldId id="279" r:id="rId28"/>
    <p:sldId id="280" r:id="rId29"/>
    <p:sldId id="282" r:id="rId30"/>
    <p:sldId id="283" r:id="rId31"/>
    <p:sldId id="284" r:id="rId32"/>
    <p:sldId id="285" r:id="rId33"/>
    <p:sldId id="286" r:id="rId34"/>
    <p:sldId id="287" r:id="rId35"/>
    <p:sldId id="344" r:id="rId36"/>
    <p:sldId id="335" r:id="rId37"/>
    <p:sldId id="329" r:id="rId38"/>
    <p:sldId id="289" r:id="rId39"/>
    <p:sldId id="290" r:id="rId40"/>
    <p:sldId id="316" r:id="rId41"/>
    <p:sldId id="317" r:id="rId42"/>
    <p:sldId id="293" r:id="rId43"/>
    <p:sldId id="340" r:id="rId44"/>
    <p:sldId id="294" r:id="rId45"/>
    <p:sldId id="295" r:id="rId46"/>
    <p:sldId id="296" r:id="rId47"/>
    <p:sldId id="326" r:id="rId48"/>
    <p:sldId id="342" r:id="rId49"/>
    <p:sldId id="298" r:id="rId50"/>
    <p:sldId id="299" r:id="rId51"/>
    <p:sldId id="320" r:id="rId52"/>
    <p:sldId id="300" r:id="rId53"/>
    <p:sldId id="301" r:id="rId54"/>
    <p:sldId id="302" r:id="rId55"/>
    <p:sldId id="330" r:id="rId56"/>
    <p:sldId id="281" r:id="rId57"/>
    <p:sldId id="331" r:id="rId58"/>
    <p:sldId id="332" r:id="rId59"/>
    <p:sldId id="333" r:id="rId60"/>
    <p:sldId id="303" r:id="rId61"/>
    <p:sldId id="321" r:id="rId62"/>
    <p:sldId id="304" r:id="rId63"/>
    <p:sldId id="305" r:id="rId64"/>
    <p:sldId id="306" r:id="rId65"/>
    <p:sldId id="307" r:id="rId66"/>
    <p:sldId id="308" r:id="rId67"/>
    <p:sldId id="309" r:id="rId68"/>
    <p:sldId id="310" r:id="rId69"/>
    <p:sldId id="311" r:id="rId70"/>
    <p:sldId id="346" r:id="rId71"/>
    <p:sldId id="312" r:id="rId72"/>
    <p:sldId id="313" r:id="rId73"/>
    <p:sldId id="314" r:id="rId74"/>
    <p:sldId id="315" r:id="rId75"/>
  </p:sldIdLst>
  <p:sldSz cx="9144000" cy="6858000" type="screen4x3"/>
  <p:notesSz cx="6858000" cy="9144000"/>
  <p:defaultTextStyle>
    <a:defPPr>
      <a:defRPr lang="fr-CA"/>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8BC4"/>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66" autoAdjust="0"/>
    <p:restoredTop sz="89950" autoAdjust="0"/>
  </p:normalViewPr>
  <p:slideViewPr>
    <p:cSldViewPr>
      <p:cViewPr varScale="1">
        <p:scale>
          <a:sx n="66" d="100"/>
          <a:sy n="66" d="100"/>
        </p:scale>
        <p:origin x="-1056"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bin\Desktop\chart.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6"/>
  <c:chart>
    <c:autoTitleDeleted val="1"/>
    <c:plotArea>
      <c:layout/>
      <c:barChart>
        <c:barDir val="col"/>
        <c:grouping val="clustered"/>
        <c:ser>
          <c:idx val="0"/>
          <c:order val="0"/>
          <c:cat>
            <c:strRef>
              <c:f>Sheet1!$G$8:$G$18</c:f>
              <c:strCache>
                <c:ptCount val="11"/>
                <c:pt idx="0">
                  <c:v>[-129, -117)</c:v>
                </c:pt>
                <c:pt idx="1">
                  <c:v>[-117, -105)</c:v>
                </c:pt>
                <c:pt idx="2">
                  <c:v>[-105, -93)</c:v>
                </c:pt>
                <c:pt idx="3">
                  <c:v>[-93, -81)</c:v>
                </c:pt>
                <c:pt idx="4">
                  <c:v>[-81, -69)</c:v>
                </c:pt>
                <c:pt idx="5">
                  <c:v>[-69, -57)</c:v>
                </c:pt>
                <c:pt idx="6">
                  <c:v>[-57, -45)</c:v>
                </c:pt>
                <c:pt idx="7">
                  <c:v>[-45, -33)</c:v>
                </c:pt>
                <c:pt idx="8">
                  <c:v>[-33, -21)</c:v>
                </c:pt>
                <c:pt idx="9">
                  <c:v>[-21, -9)</c:v>
                </c:pt>
                <c:pt idx="10">
                  <c:v>[-9, -5]</c:v>
                </c:pt>
              </c:strCache>
            </c:strRef>
          </c:cat>
          <c:val>
            <c:numRef>
              <c:f>Sheet1!$E$8:$E$18</c:f>
              <c:numCache>
                <c:formatCode>General</c:formatCode>
                <c:ptCount val="11"/>
                <c:pt idx="0">
                  <c:v>13049</c:v>
                </c:pt>
                <c:pt idx="1">
                  <c:v>7902</c:v>
                </c:pt>
                <c:pt idx="2">
                  <c:v>30582</c:v>
                </c:pt>
                <c:pt idx="3">
                  <c:v>31915</c:v>
                </c:pt>
                <c:pt idx="4">
                  <c:v>22865</c:v>
                </c:pt>
                <c:pt idx="5">
                  <c:v>27117</c:v>
                </c:pt>
                <c:pt idx="6">
                  <c:v>26119</c:v>
                </c:pt>
                <c:pt idx="7">
                  <c:v>26206</c:v>
                </c:pt>
                <c:pt idx="8">
                  <c:v>25959</c:v>
                </c:pt>
                <c:pt idx="9">
                  <c:v>45200</c:v>
                </c:pt>
                <c:pt idx="10">
                  <c:v>50286</c:v>
                </c:pt>
              </c:numCache>
            </c:numRef>
          </c:val>
        </c:ser>
        <c:ser>
          <c:idx val="1"/>
          <c:order val="1"/>
          <c:cat>
            <c:strRef>
              <c:f>Sheet1!$G$8:$G$18</c:f>
              <c:strCache>
                <c:ptCount val="11"/>
                <c:pt idx="0">
                  <c:v>[-129, -117)</c:v>
                </c:pt>
                <c:pt idx="1">
                  <c:v>[-117, -105)</c:v>
                </c:pt>
                <c:pt idx="2">
                  <c:v>[-105, -93)</c:v>
                </c:pt>
                <c:pt idx="3">
                  <c:v>[-93, -81)</c:v>
                </c:pt>
                <c:pt idx="4">
                  <c:v>[-81, -69)</c:v>
                </c:pt>
                <c:pt idx="5">
                  <c:v>[-69, -57)</c:v>
                </c:pt>
                <c:pt idx="6">
                  <c:v>[-57, -45)</c:v>
                </c:pt>
                <c:pt idx="7">
                  <c:v>[-45, -33)</c:v>
                </c:pt>
                <c:pt idx="8">
                  <c:v>[-33, -21)</c:v>
                </c:pt>
                <c:pt idx="9">
                  <c:v>[-21, -9)</c:v>
                </c:pt>
                <c:pt idx="10">
                  <c:v>[-9, -5]</c:v>
                </c:pt>
              </c:strCache>
            </c:strRef>
          </c:cat>
          <c:val>
            <c:numRef>
              <c:f>Sheet1!$F$8:$F$18</c:f>
              <c:numCache>
                <c:formatCode>General</c:formatCode>
                <c:ptCount val="11"/>
                <c:pt idx="0">
                  <c:v>-117.28700000000002</c:v>
                </c:pt>
                <c:pt idx="1">
                  <c:v>-105.28700000000002</c:v>
                </c:pt>
                <c:pt idx="2">
                  <c:v>-93.287000000000006</c:v>
                </c:pt>
                <c:pt idx="3">
                  <c:v>-81.287000000000006</c:v>
                </c:pt>
                <c:pt idx="4">
                  <c:v>-69.287000000000006</c:v>
                </c:pt>
                <c:pt idx="5">
                  <c:v>-57.287000000000006</c:v>
                </c:pt>
                <c:pt idx="6">
                  <c:v>-45.287000000000006</c:v>
                </c:pt>
                <c:pt idx="7">
                  <c:v>-33.287000000000006</c:v>
                </c:pt>
                <c:pt idx="8">
                  <c:v>-21.287000000000006</c:v>
                </c:pt>
                <c:pt idx="9">
                  <c:v>-9.2870000000000008</c:v>
                </c:pt>
                <c:pt idx="10">
                  <c:v>-5.3647999999999971</c:v>
                </c:pt>
              </c:numCache>
            </c:numRef>
          </c:val>
        </c:ser>
        <c:gapWidth val="0"/>
        <c:overlap val="100"/>
        <c:axId val="56616832"/>
        <c:axId val="56808192"/>
      </c:barChart>
      <c:catAx>
        <c:axId val="56616832"/>
        <c:scaling>
          <c:orientation val="minMax"/>
        </c:scaling>
        <c:axPos val="b"/>
        <c:title>
          <c:tx>
            <c:rich>
              <a:bodyPr/>
              <a:lstStyle/>
              <a:p>
                <a:pPr>
                  <a:defRPr/>
                </a:pPr>
                <a:r>
                  <a:rPr lang="en-US"/>
                  <a:t>p(c|color)</a:t>
                </a:r>
              </a:p>
            </c:rich>
          </c:tx>
          <c:layout/>
        </c:title>
        <c:numFmt formatCode="General" sourceLinked="1"/>
        <c:majorTickMark val="none"/>
        <c:tickLblPos val="nextTo"/>
        <c:crossAx val="56808192"/>
        <c:crosses val="autoZero"/>
        <c:auto val="1"/>
        <c:lblAlgn val="ctr"/>
        <c:lblOffset val="100"/>
        <c:tickMarkSkip val="1"/>
      </c:catAx>
      <c:valAx>
        <c:axId val="56808192"/>
        <c:scaling>
          <c:orientation val="minMax"/>
          <c:min val="0"/>
        </c:scaling>
        <c:axPos val="l"/>
        <c:title>
          <c:tx>
            <c:rich>
              <a:bodyPr/>
              <a:lstStyle/>
              <a:p>
                <a:pPr>
                  <a:defRPr/>
                </a:pPr>
                <a:r>
                  <a:rPr lang="en-US"/>
                  <a:t>Tong</a:t>
                </a:r>
                <a:r>
                  <a:rPr lang="en-US" baseline="0"/>
                  <a:t> so pixels</a:t>
                </a:r>
                <a:endParaRPr lang="en-US"/>
              </a:p>
            </c:rich>
          </c:tx>
          <c:layout/>
        </c:title>
        <c:numFmt formatCode="General" sourceLinked="1"/>
        <c:tickLblPos val="nextTo"/>
        <c:crossAx val="56616832"/>
        <c:crosses val="autoZero"/>
        <c:crossBetween val="between"/>
      </c:valAx>
    </c:plotArea>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style val="26"/>
  <c:chart>
    <c:autoTitleDeleted val="1"/>
    <c:plotArea>
      <c:layout/>
      <c:barChart>
        <c:barDir val="col"/>
        <c:grouping val="clustered"/>
        <c:ser>
          <c:idx val="0"/>
          <c:order val="0"/>
          <c:tx>
            <c:strRef>
              <c:f>Sheet1!$B$1</c:f>
              <c:strCache>
                <c:ptCount val="1"/>
                <c:pt idx="0">
                  <c:v>Biên Độ</c:v>
                </c:pt>
              </c:strCache>
            </c:strRef>
          </c:tx>
          <c:cat>
            <c:strRef>
              <c:f>Sheet1!$A$2:$A$10</c:f>
              <c:strCache>
                <c:ptCount val="9"/>
                <c:pt idx="0">
                  <c:v>0-20</c:v>
                </c:pt>
                <c:pt idx="1">
                  <c:v>21-40</c:v>
                </c:pt>
                <c:pt idx="2">
                  <c:v>41-60</c:v>
                </c:pt>
                <c:pt idx="3">
                  <c:v>61-80</c:v>
                </c:pt>
                <c:pt idx="4">
                  <c:v>81-100</c:v>
                </c:pt>
                <c:pt idx="5">
                  <c:v>101-120</c:v>
                </c:pt>
                <c:pt idx="6">
                  <c:v>121-140</c:v>
                </c:pt>
                <c:pt idx="7">
                  <c:v>141-160</c:v>
                </c:pt>
                <c:pt idx="8">
                  <c:v>161-180</c:v>
                </c:pt>
              </c:strCache>
            </c:strRef>
          </c:cat>
          <c:val>
            <c:numRef>
              <c:f>Sheet1!$B$2:$B$10</c:f>
              <c:numCache>
                <c:formatCode>General</c:formatCode>
                <c:ptCount val="9"/>
                <c:pt idx="0">
                  <c:v>4.3</c:v>
                </c:pt>
                <c:pt idx="1">
                  <c:v>2</c:v>
                </c:pt>
                <c:pt idx="2">
                  <c:v>1</c:v>
                </c:pt>
                <c:pt idx="3">
                  <c:v>2</c:v>
                </c:pt>
                <c:pt idx="4">
                  <c:v>5</c:v>
                </c:pt>
                <c:pt idx="5">
                  <c:v>3</c:v>
                </c:pt>
                <c:pt idx="6">
                  <c:v>4</c:v>
                </c:pt>
                <c:pt idx="7">
                  <c:v>1</c:v>
                </c:pt>
                <c:pt idx="8">
                  <c:v>3</c:v>
                </c:pt>
              </c:numCache>
            </c:numRef>
          </c:val>
        </c:ser>
        <c:gapWidth val="0"/>
        <c:axId val="89147648"/>
        <c:axId val="89190784"/>
      </c:barChart>
      <c:catAx>
        <c:axId val="89147648"/>
        <c:scaling>
          <c:orientation val="minMax"/>
        </c:scaling>
        <c:axPos val="b"/>
        <c:title>
          <c:tx>
            <c:rich>
              <a:bodyPr/>
              <a:lstStyle/>
              <a:p>
                <a:pPr>
                  <a:defRPr/>
                </a:pPr>
                <a:r>
                  <a:rPr lang="en-US"/>
                  <a:t>Hướng</a:t>
                </a:r>
              </a:p>
            </c:rich>
          </c:tx>
        </c:title>
        <c:majorTickMark val="none"/>
        <c:tickLblPos val="nextTo"/>
        <c:crossAx val="89190784"/>
        <c:crosses val="autoZero"/>
        <c:auto val="1"/>
        <c:lblAlgn val="ctr"/>
        <c:lblOffset val="100"/>
      </c:catAx>
      <c:valAx>
        <c:axId val="89190784"/>
        <c:scaling>
          <c:orientation val="minMax"/>
        </c:scaling>
        <c:axPos val="l"/>
        <c:title>
          <c:tx>
            <c:rich>
              <a:bodyPr/>
              <a:lstStyle/>
              <a:p>
                <a:pPr>
                  <a:defRPr/>
                </a:pPr>
                <a:r>
                  <a:rPr lang="en-US"/>
                  <a:t>Biên Độ</a:t>
                </a:r>
              </a:p>
            </c:rich>
          </c:tx>
        </c:title>
        <c:numFmt formatCode="General" sourceLinked="1"/>
        <c:tickLblPos val="nextTo"/>
        <c:crossAx val="89147648"/>
        <c:crosses val="autoZero"/>
        <c:crossBetween val="between"/>
      </c:valAx>
    </c:plotArea>
    <c:plotVisOnly val="1"/>
  </c:chart>
  <c:txPr>
    <a:bodyPr/>
    <a:lstStyle/>
    <a:p>
      <a:pPr>
        <a:defRPr sz="1800"/>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87944D45-5D6A-423A-B385-2FF5F8FFE12A}" type="presOf" srcId="{038D060F-C2B4-4123-BEEB-2F17EF87A012}" destId="{58A24F63-BEC8-4084-AFEE-F959C2EC1F9E}" srcOrd="0" destOrd="0" presId="urn:microsoft.com/office/officeart/2005/8/layout/vList5"/>
    <dgm:cxn modelId="{663DD3A9-806C-41DF-B05F-725826BCCF3B}" type="presOf" srcId="{0F062F28-4C46-4BD8-9822-B88FADCB857B}" destId="{75F772DE-CA7D-42AD-921F-1ECD5DD6CCB7}" srcOrd="0" destOrd="0" presId="urn:microsoft.com/office/officeart/2005/8/layout/vList5"/>
    <dgm:cxn modelId="{A4C5C075-2944-426F-B971-D5A87C23B6DF}"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0905A2CC-678A-4238-9483-49CACD4F2F92}" type="presOf" srcId="{3092696A-2051-4C6C-943E-67C0F74A70A6}" destId="{519D94D8-996D-4C2D-96AC-8D35D97F802A}" srcOrd="0" destOrd="0" presId="urn:microsoft.com/office/officeart/2005/8/layout/vList5"/>
    <dgm:cxn modelId="{4F23431F-5F62-4687-A047-DC795C221B08}" type="presOf" srcId="{6794CB12-B93D-4420-AF53-EF1003536BAC}" destId="{74630BF4-7214-461A-8BA7-C343E6E92940}" srcOrd="0" destOrd="0" presId="urn:microsoft.com/office/officeart/2005/8/layout/vList5"/>
    <dgm:cxn modelId="{453623AC-12EE-4EFB-89F6-55449C0F1449}" type="presOf" srcId="{A3E2F54C-0BEF-4827-BC53-0F463B6988DA}" destId="{ADB46F18-6B64-4F2F-86CD-D5B5072D6BFD}"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66C28FEB-2DAB-4B7E-B828-E484AF912AF1}" type="presOf" srcId="{86B370D7-358A-4D99-936C-04CF0ECD7284}" destId="{CDDFF75B-875B-4E2C-867B-E087CA16FF57}" srcOrd="0" destOrd="0" presId="urn:microsoft.com/office/officeart/2005/8/layout/vList5"/>
    <dgm:cxn modelId="{B8169292-C617-48CB-BB7C-122E44E3523F}" type="presOf" srcId="{871A0284-C85D-4C2E-B4EA-44DCF0DED682}" destId="{E1ECE55C-AAE3-4308-A495-07569BA17FDF}"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6BD49C23-DE63-40DA-BEDE-0D1B48928E4F}" type="presOf" srcId="{AC539F0A-BEF4-4770-A368-48C577251ACF}" destId="{869370F9-3AD3-45D3-8D92-7EE44FA1412C}" srcOrd="0" destOrd="0" presId="urn:microsoft.com/office/officeart/2005/8/layout/vList5"/>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6144506D-2C62-48D9-974B-277595861CC1}" type="presOf" srcId="{A603A186-DB26-4987-9364-18ED21743B8F}" destId="{6E5A0C6F-230C-4769-9288-8942CD994F72}" srcOrd="0" destOrd="0" presId="urn:microsoft.com/office/officeart/2005/8/layout/vList5"/>
    <dgm:cxn modelId="{9B152D0C-B95C-4F21-8405-6A9F6AE32741}" type="presOf" srcId="{06CBDF36-DADF-4B10-8AB1-5C1DAB1658A9}" destId="{5BA476F6-5032-47EA-9536-23E169D33411}" srcOrd="0" destOrd="0" presId="urn:microsoft.com/office/officeart/2005/8/layout/vList5"/>
    <dgm:cxn modelId="{6C673A9B-2689-4E2E-BD4C-715862C25A6C}" type="presParOf" srcId="{74630BF4-7214-461A-8BA7-C343E6E92940}" destId="{0DE3DC76-E822-4790-BC1B-ACA2B9223EC8}" srcOrd="0" destOrd="0" presId="urn:microsoft.com/office/officeart/2005/8/layout/vList5"/>
    <dgm:cxn modelId="{B40C6778-F070-41A6-8CA5-EEE28641686B}" type="presParOf" srcId="{0DE3DC76-E822-4790-BC1B-ACA2B9223EC8}" destId="{CDDFF75B-875B-4E2C-867B-E087CA16FF57}" srcOrd="0" destOrd="0" presId="urn:microsoft.com/office/officeart/2005/8/layout/vList5"/>
    <dgm:cxn modelId="{7A977751-9B47-4E83-BC2F-DF6BEAFBAEE3}" type="presParOf" srcId="{0DE3DC76-E822-4790-BC1B-ACA2B9223EC8}" destId="{5BA476F6-5032-47EA-9536-23E169D33411}" srcOrd="1" destOrd="0" presId="urn:microsoft.com/office/officeart/2005/8/layout/vList5"/>
    <dgm:cxn modelId="{A8AAD660-793B-46AF-B74C-EA27BFA5E608}" type="presParOf" srcId="{74630BF4-7214-461A-8BA7-C343E6E92940}" destId="{8BF2FA7E-891A-4B09-8FEA-8EF984C6BA30}" srcOrd="1" destOrd="0" presId="urn:microsoft.com/office/officeart/2005/8/layout/vList5"/>
    <dgm:cxn modelId="{39CA9C8C-F37F-402C-89DE-94D11B2B6576}" type="presParOf" srcId="{74630BF4-7214-461A-8BA7-C343E6E92940}" destId="{B79817E4-3357-46E8-96F5-34A0120D82B8}" srcOrd="2" destOrd="0" presId="urn:microsoft.com/office/officeart/2005/8/layout/vList5"/>
    <dgm:cxn modelId="{C0606636-D92D-4E49-A4FF-F51889ECE3B2}" type="presParOf" srcId="{B79817E4-3357-46E8-96F5-34A0120D82B8}" destId="{869370F9-3AD3-45D3-8D92-7EE44FA1412C}" srcOrd="0" destOrd="0" presId="urn:microsoft.com/office/officeart/2005/8/layout/vList5"/>
    <dgm:cxn modelId="{DF6EC165-5C4A-40AE-9AD3-5A4395599B35}" type="presParOf" srcId="{B79817E4-3357-46E8-96F5-34A0120D82B8}" destId="{4927CC5E-0A6B-443C-96B6-4F22735E4C7F}" srcOrd="1" destOrd="0" presId="urn:microsoft.com/office/officeart/2005/8/layout/vList5"/>
    <dgm:cxn modelId="{B44928DF-73E4-4862-A1DF-A9FF30A11022}" type="presParOf" srcId="{74630BF4-7214-461A-8BA7-C343E6E92940}" destId="{7ECC3669-0A9E-46B6-85DF-316C13F9B556}" srcOrd="3" destOrd="0" presId="urn:microsoft.com/office/officeart/2005/8/layout/vList5"/>
    <dgm:cxn modelId="{9A58120C-B14D-4258-8C52-DCE01CC3E481}" type="presParOf" srcId="{74630BF4-7214-461A-8BA7-C343E6E92940}" destId="{29B729FC-CE61-4FBF-9048-E5DB7839633D}" srcOrd="4" destOrd="0" presId="urn:microsoft.com/office/officeart/2005/8/layout/vList5"/>
    <dgm:cxn modelId="{C13AEA71-6C64-423C-836D-903BCFDE6651}" type="presParOf" srcId="{29B729FC-CE61-4FBF-9048-E5DB7839633D}" destId="{519D94D8-996D-4C2D-96AC-8D35D97F802A}" srcOrd="0" destOrd="0" presId="urn:microsoft.com/office/officeart/2005/8/layout/vList5"/>
    <dgm:cxn modelId="{CBA43280-3D43-45F3-9D90-3026F2216053}" type="presParOf" srcId="{29B729FC-CE61-4FBF-9048-E5DB7839633D}" destId="{58A24F63-BEC8-4084-AFEE-F959C2EC1F9E}" srcOrd="1" destOrd="0" presId="urn:microsoft.com/office/officeart/2005/8/layout/vList5"/>
    <dgm:cxn modelId="{7A1E2A71-3DE1-4E00-A1BD-201D3A995AAB}" type="presParOf" srcId="{74630BF4-7214-461A-8BA7-C343E6E92940}" destId="{2FC1463E-9CD5-4F91-94CF-F4422969BAF6}" srcOrd="5" destOrd="0" presId="urn:microsoft.com/office/officeart/2005/8/layout/vList5"/>
    <dgm:cxn modelId="{3AEAD600-FBD6-48E8-ADC7-D434A5BD54AA}" type="presParOf" srcId="{74630BF4-7214-461A-8BA7-C343E6E92940}" destId="{F9A8EC6C-DC21-426D-9E15-0C0D69307650}" srcOrd="6" destOrd="0" presId="urn:microsoft.com/office/officeart/2005/8/layout/vList5"/>
    <dgm:cxn modelId="{F88EC3AC-16DE-443B-BE12-A72AA8B0EDF9}" type="presParOf" srcId="{F9A8EC6C-DC21-426D-9E15-0C0D69307650}" destId="{E1ECE55C-AAE3-4308-A495-07569BA17FDF}" srcOrd="0" destOrd="0" presId="urn:microsoft.com/office/officeart/2005/8/layout/vList5"/>
    <dgm:cxn modelId="{D907A968-8F77-458A-BA09-68EC402D172F}" type="presParOf" srcId="{F9A8EC6C-DC21-426D-9E15-0C0D69307650}" destId="{ADB46F18-6B64-4F2F-86CD-D5B5072D6BFD}" srcOrd="1" destOrd="0" presId="urn:microsoft.com/office/officeart/2005/8/layout/vList5"/>
    <dgm:cxn modelId="{D36830F1-5DB9-470C-BFBC-B874DC9CA4FD}" type="presParOf" srcId="{74630BF4-7214-461A-8BA7-C343E6E92940}" destId="{95EEEE0F-FA31-4EE5-80AC-6C2924B0335D}" srcOrd="7" destOrd="0" presId="urn:microsoft.com/office/officeart/2005/8/layout/vList5"/>
    <dgm:cxn modelId="{E5C136EF-4A65-4E9B-8645-29968C0A1039}" type="presParOf" srcId="{74630BF4-7214-461A-8BA7-C343E6E92940}" destId="{24A52956-29B0-4615-B284-D53D4683BE4A}" srcOrd="8" destOrd="0" presId="urn:microsoft.com/office/officeart/2005/8/layout/vList5"/>
    <dgm:cxn modelId="{A60EEB67-FE73-46D7-A223-ACDC5EDC918F}" type="presParOf" srcId="{24A52956-29B0-4615-B284-D53D4683BE4A}" destId="{6E5A0C6F-230C-4769-9288-8942CD994F72}" srcOrd="0" destOrd="0" presId="urn:microsoft.com/office/officeart/2005/8/layout/vList5"/>
    <dgm:cxn modelId="{5354D72B-F906-4DA5-A9C3-CDC79AFD6611}"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8E68A16F-0BB5-46CB-9296-FB747BECD167}" type="presOf" srcId="{A603A186-DB26-4987-9364-18ED21743B8F}" destId="{6E5A0C6F-230C-4769-9288-8942CD994F72}" srcOrd="0" destOrd="0" presId="urn:microsoft.com/office/officeart/2005/8/layout/vList5"/>
    <dgm:cxn modelId="{0185A553-D291-4886-AA61-FD542B8A3F0E}" type="presOf" srcId="{06CBDF36-DADF-4B10-8AB1-5C1DAB1658A9}" destId="{5BA476F6-5032-47EA-9536-23E169D33411}"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4C58CE1B-4345-4908-A189-C4567930DBB7}" type="presOf" srcId="{AC539F0A-BEF4-4770-A368-48C577251ACF}" destId="{869370F9-3AD3-45D3-8D92-7EE44FA1412C}" srcOrd="0" destOrd="0" presId="urn:microsoft.com/office/officeart/2005/8/layout/vList5"/>
    <dgm:cxn modelId="{4819F32A-EF61-4F16-8E88-B1F3F772ADC2}" type="presOf" srcId="{0F062F28-4C46-4BD8-9822-B88FADCB857B}" destId="{75F772DE-CA7D-42AD-921F-1ECD5DD6CCB7}"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A040AF32-2ACB-4F79-B136-5E7E72283EB8}" type="presOf" srcId="{6794CB12-B93D-4420-AF53-EF1003536BAC}" destId="{74630BF4-7214-461A-8BA7-C343E6E92940}" srcOrd="0" destOrd="0" presId="urn:microsoft.com/office/officeart/2005/8/layout/vList5"/>
    <dgm:cxn modelId="{F23057C1-95C4-47A1-9C30-64DDB06FEF4F}" type="presOf" srcId="{038D060F-C2B4-4123-BEEB-2F17EF87A012}" destId="{58A24F63-BEC8-4084-AFEE-F959C2EC1F9E}" srcOrd="0" destOrd="0" presId="urn:microsoft.com/office/officeart/2005/8/layout/vList5"/>
    <dgm:cxn modelId="{C6F82B4C-AE4B-4F8F-8752-08995ABD3D07}" type="presOf" srcId="{871A0284-C85D-4C2E-B4EA-44DCF0DED682}" destId="{E1ECE55C-AAE3-4308-A495-07569BA17FDF}"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F6459005-FC24-4F68-B76A-1EEDEA706FD2}" type="presOf" srcId="{86B370D7-358A-4D99-936C-04CF0ECD7284}" destId="{CDDFF75B-875B-4E2C-867B-E087CA16FF57}" srcOrd="0" destOrd="0" presId="urn:microsoft.com/office/officeart/2005/8/layout/vList5"/>
    <dgm:cxn modelId="{52848797-FBAA-4581-A849-25C58ACEA745}" type="presOf" srcId="{7381109B-CFAF-455A-9CAF-D639C58B1A4A}" destId="{4927CC5E-0A6B-443C-96B6-4F22735E4C7F}" srcOrd="0" destOrd="0" presId="urn:microsoft.com/office/officeart/2005/8/layout/vList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6C66C6BE-FCE8-4567-9487-8F3DDBD05AE8}" type="presOf" srcId="{3092696A-2051-4C6C-943E-67C0F74A70A6}" destId="{519D94D8-996D-4C2D-96AC-8D35D97F802A}" srcOrd="0" destOrd="0" presId="urn:microsoft.com/office/officeart/2005/8/layout/vList5"/>
    <dgm:cxn modelId="{31D91E84-CEE1-4369-9557-D05F505F5EF3}" type="presOf" srcId="{A3E2F54C-0BEF-4827-BC53-0F463B6988DA}" destId="{ADB46F18-6B64-4F2F-86CD-D5B5072D6BFD}" srcOrd="0" destOrd="0" presId="urn:microsoft.com/office/officeart/2005/8/layout/vList5"/>
    <dgm:cxn modelId="{C470D94C-0812-4958-ABAF-A6FD200F8E58}" type="presParOf" srcId="{74630BF4-7214-461A-8BA7-C343E6E92940}" destId="{0DE3DC76-E822-4790-BC1B-ACA2B9223EC8}" srcOrd="0" destOrd="0" presId="urn:microsoft.com/office/officeart/2005/8/layout/vList5"/>
    <dgm:cxn modelId="{5E26CFD3-F65E-40BC-8908-4A0EF590A90D}" type="presParOf" srcId="{0DE3DC76-E822-4790-BC1B-ACA2B9223EC8}" destId="{CDDFF75B-875B-4E2C-867B-E087CA16FF57}" srcOrd="0" destOrd="0" presId="urn:microsoft.com/office/officeart/2005/8/layout/vList5"/>
    <dgm:cxn modelId="{C2168FA4-98B5-4346-8EEA-ABF1491BEED9}" type="presParOf" srcId="{0DE3DC76-E822-4790-BC1B-ACA2B9223EC8}" destId="{5BA476F6-5032-47EA-9536-23E169D33411}" srcOrd="1" destOrd="0" presId="urn:microsoft.com/office/officeart/2005/8/layout/vList5"/>
    <dgm:cxn modelId="{00CAE33A-A24C-408F-9257-7B4C5255AF6F}" type="presParOf" srcId="{74630BF4-7214-461A-8BA7-C343E6E92940}" destId="{8BF2FA7E-891A-4B09-8FEA-8EF984C6BA30}" srcOrd="1" destOrd="0" presId="urn:microsoft.com/office/officeart/2005/8/layout/vList5"/>
    <dgm:cxn modelId="{6FA805B7-AC58-439B-8201-E21CDFEE76D8}" type="presParOf" srcId="{74630BF4-7214-461A-8BA7-C343E6E92940}" destId="{B79817E4-3357-46E8-96F5-34A0120D82B8}" srcOrd="2" destOrd="0" presId="urn:microsoft.com/office/officeart/2005/8/layout/vList5"/>
    <dgm:cxn modelId="{DE702AA6-581A-401F-BB6F-909E518B2AE3}" type="presParOf" srcId="{B79817E4-3357-46E8-96F5-34A0120D82B8}" destId="{869370F9-3AD3-45D3-8D92-7EE44FA1412C}" srcOrd="0" destOrd="0" presId="urn:microsoft.com/office/officeart/2005/8/layout/vList5"/>
    <dgm:cxn modelId="{F841FF74-AEEB-42E2-9067-B562DC6148EB}" type="presParOf" srcId="{B79817E4-3357-46E8-96F5-34A0120D82B8}" destId="{4927CC5E-0A6B-443C-96B6-4F22735E4C7F}" srcOrd="1" destOrd="0" presId="urn:microsoft.com/office/officeart/2005/8/layout/vList5"/>
    <dgm:cxn modelId="{87BBBB2A-C74B-495E-B05A-6B392C18F281}" type="presParOf" srcId="{74630BF4-7214-461A-8BA7-C343E6E92940}" destId="{7ECC3669-0A9E-46B6-85DF-316C13F9B556}" srcOrd="3" destOrd="0" presId="urn:microsoft.com/office/officeart/2005/8/layout/vList5"/>
    <dgm:cxn modelId="{D5073967-F967-4CB5-A8C4-7A65A4CDBE25}" type="presParOf" srcId="{74630BF4-7214-461A-8BA7-C343E6E92940}" destId="{29B729FC-CE61-4FBF-9048-E5DB7839633D}" srcOrd="4" destOrd="0" presId="urn:microsoft.com/office/officeart/2005/8/layout/vList5"/>
    <dgm:cxn modelId="{B84B9BE9-FE2C-48C5-915F-BAA871081B2A}" type="presParOf" srcId="{29B729FC-CE61-4FBF-9048-E5DB7839633D}" destId="{519D94D8-996D-4C2D-96AC-8D35D97F802A}" srcOrd="0" destOrd="0" presId="urn:microsoft.com/office/officeart/2005/8/layout/vList5"/>
    <dgm:cxn modelId="{9022FE65-C493-48F2-A671-391696410C0D}" type="presParOf" srcId="{29B729FC-CE61-4FBF-9048-E5DB7839633D}" destId="{58A24F63-BEC8-4084-AFEE-F959C2EC1F9E}" srcOrd="1" destOrd="0" presId="urn:microsoft.com/office/officeart/2005/8/layout/vList5"/>
    <dgm:cxn modelId="{65053E37-2BDA-4837-ADD4-D533BB500C29}" type="presParOf" srcId="{74630BF4-7214-461A-8BA7-C343E6E92940}" destId="{2FC1463E-9CD5-4F91-94CF-F4422969BAF6}" srcOrd="5" destOrd="0" presId="urn:microsoft.com/office/officeart/2005/8/layout/vList5"/>
    <dgm:cxn modelId="{6FE8CBE3-D375-4B98-98A8-7E24AD02B1A1}" type="presParOf" srcId="{74630BF4-7214-461A-8BA7-C343E6E92940}" destId="{F9A8EC6C-DC21-426D-9E15-0C0D69307650}" srcOrd="6" destOrd="0" presId="urn:microsoft.com/office/officeart/2005/8/layout/vList5"/>
    <dgm:cxn modelId="{D67E8C60-1C3B-43B1-9E8B-B32E452D1EE8}" type="presParOf" srcId="{F9A8EC6C-DC21-426D-9E15-0C0D69307650}" destId="{E1ECE55C-AAE3-4308-A495-07569BA17FDF}" srcOrd="0" destOrd="0" presId="urn:microsoft.com/office/officeart/2005/8/layout/vList5"/>
    <dgm:cxn modelId="{25C2A286-05A1-4833-A749-FCDF4405733A}" type="presParOf" srcId="{F9A8EC6C-DC21-426D-9E15-0C0D69307650}" destId="{ADB46F18-6B64-4F2F-86CD-D5B5072D6BFD}" srcOrd="1" destOrd="0" presId="urn:microsoft.com/office/officeart/2005/8/layout/vList5"/>
    <dgm:cxn modelId="{6F483A78-7324-4A24-894C-45F0EFB4C9AC}" type="presParOf" srcId="{74630BF4-7214-461A-8BA7-C343E6E92940}" destId="{95EEEE0F-FA31-4EE5-80AC-6C2924B0335D}" srcOrd="7" destOrd="0" presId="urn:microsoft.com/office/officeart/2005/8/layout/vList5"/>
    <dgm:cxn modelId="{EB28E374-35E8-4767-9A78-29B32AF231B4}" type="presParOf" srcId="{74630BF4-7214-461A-8BA7-C343E6E92940}" destId="{24A52956-29B0-4615-B284-D53D4683BE4A}" srcOrd="8" destOrd="0" presId="urn:microsoft.com/office/officeart/2005/8/layout/vList5"/>
    <dgm:cxn modelId="{BA3DF181-7A28-40D0-8D4B-3F83CDBCC64F}" type="presParOf" srcId="{24A52956-29B0-4615-B284-D53D4683BE4A}" destId="{6E5A0C6F-230C-4769-9288-8942CD994F72}" srcOrd="0" destOrd="0" presId="urn:microsoft.com/office/officeart/2005/8/layout/vList5"/>
    <dgm:cxn modelId="{A31610F3-5B81-475B-8AD9-02894DE2802E}"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9F8A3D-FFAE-43E0-9E38-967298A5D4E6}" type="doc">
      <dgm:prSet loTypeId="urn:microsoft.com/office/officeart/2005/8/layout/equation2" loCatId="process" qsTypeId="urn:microsoft.com/office/officeart/2005/8/quickstyle/3d1" qsCatId="3D" csTypeId="urn:microsoft.com/office/officeart/2005/8/colors/colorful1" csCatId="colorful" phldr="1"/>
      <dgm:spPr/>
    </dgm:pt>
    <dgm:pt modelId="{524E69C1-5B22-4161-B153-D33C4FC754C3}">
      <dgm:prSet phldrT="[Text]"/>
      <dgm:spPr/>
      <dgm:t>
        <a:bodyPr/>
        <a:lstStyle/>
        <a:p>
          <a:r>
            <a:rPr lang="en-US" dirty="0" smtClean="0"/>
            <a:t>P(</a:t>
          </a:r>
          <a:r>
            <a:rPr lang="en-US" dirty="0" err="1" smtClean="0"/>
            <a:t>c|color</a:t>
          </a:r>
          <a:r>
            <a:rPr lang="en-US" dirty="0" smtClean="0"/>
            <a:t>)</a:t>
          </a:r>
          <a:endParaRPr lang="en-US" dirty="0"/>
        </a:p>
      </dgm:t>
    </dgm:pt>
    <dgm:pt modelId="{B8084575-F0BF-4FEF-B04A-F83B96CA1710}" type="parTrans" cxnId="{7EAB404A-723A-49F0-AAB8-F4E538E9C79D}">
      <dgm:prSet/>
      <dgm:spPr/>
      <dgm:t>
        <a:bodyPr/>
        <a:lstStyle/>
        <a:p>
          <a:endParaRPr lang="en-US"/>
        </a:p>
      </dgm:t>
    </dgm:pt>
    <dgm:pt modelId="{C2312F81-972C-4726-8ABD-9DF8B9650A4A}" type="sibTrans" cxnId="{7EAB404A-723A-49F0-AAB8-F4E538E9C79D}">
      <dgm:prSet/>
      <dgm:spPr/>
      <dgm:t>
        <a:bodyPr/>
        <a:lstStyle/>
        <a:p>
          <a:endParaRPr lang="en-US"/>
        </a:p>
      </dgm:t>
    </dgm:pt>
    <dgm:pt modelId="{CC98FD2F-A63A-4651-A479-D93D11D55D18}">
      <dgm:prSet phldrT="[Text]"/>
      <dgm:spPr/>
      <dgm:t>
        <a:bodyPr/>
        <a:lstStyle/>
        <a:p>
          <a:r>
            <a:rPr lang="en-US" dirty="0" err="1" smtClean="0"/>
            <a:t>Ngưỡng</a:t>
          </a:r>
          <a:endParaRPr lang="en-US" dirty="0"/>
        </a:p>
      </dgm:t>
    </dgm:pt>
    <dgm:pt modelId="{8A8D5FE1-7778-4A97-BFE2-5BC820017CFE}" type="parTrans" cxnId="{ED08CEED-8A51-4310-A7B4-552C62EC1A28}">
      <dgm:prSet/>
      <dgm:spPr/>
      <dgm:t>
        <a:bodyPr/>
        <a:lstStyle/>
        <a:p>
          <a:endParaRPr lang="en-US"/>
        </a:p>
      </dgm:t>
    </dgm:pt>
    <dgm:pt modelId="{55C4BC68-A19E-43C4-8197-B466712B2102}" type="sibTrans" cxnId="{ED08CEED-8A51-4310-A7B4-552C62EC1A28}">
      <dgm:prSet/>
      <dgm:spPr/>
      <dgm:t>
        <a:bodyPr/>
        <a:lstStyle/>
        <a:p>
          <a:endParaRPr lang="en-US"/>
        </a:p>
      </dgm:t>
    </dgm:pt>
    <dgm:pt modelId="{F4B7E922-50E3-4CE9-AE0C-1800B2A62C5F}">
      <dgm:prSet phldrT="[Text]"/>
      <dgm:spPr/>
      <dgm:t>
        <a:bodyPr/>
        <a:lstStyle/>
        <a:p>
          <a:r>
            <a:rPr lang="en-US" dirty="0" err="1" smtClean="0"/>
            <a:t>Phân</a:t>
          </a:r>
          <a:r>
            <a:rPr lang="en-US" dirty="0" smtClean="0"/>
            <a:t> </a:t>
          </a:r>
          <a:r>
            <a:rPr lang="en-US" dirty="0" err="1" smtClean="0"/>
            <a:t>Lớp</a:t>
          </a:r>
          <a:endParaRPr lang="en-US" dirty="0"/>
        </a:p>
      </dgm:t>
    </dgm:pt>
    <dgm:pt modelId="{0BC7FA56-1A09-4F4B-9260-A58000FF8F07}" type="parTrans" cxnId="{0941ECC7-888F-499A-9568-082D0556FF2C}">
      <dgm:prSet/>
      <dgm:spPr/>
      <dgm:t>
        <a:bodyPr/>
        <a:lstStyle/>
        <a:p>
          <a:endParaRPr lang="en-US"/>
        </a:p>
      </dgm:t>
    </dgm:pt>
    <dgm:pt modelId="{4F8FCE9D-33F5-4547-B7E2-8FB725846241}" type="sibTrans" cxnId="{0941ECC7-888F-499A-9568-082D0556FF2C}">
      <dgm:prSet/>
      <dgm:spPr/>
      <dgm:t>
        <a:bodyPr/>
        <a:lstStyle/>
        <a:p>
          <a:endParaRPr lang="en-US"/>
        </a:p>
      </dgm:t>
    </dgm:pt>
    <dgm:pt modelId="{7E6D734D-11FA-4E06-ACE3-C046AC9A7B87}" type="pres">
      <dgm:prSet presAssocID="{2C9F8A3D-FFAE-43E0-9E38-967298A5D4E6}" presName="Name0" presStyleCnt="0">
        <dgm:presLayoutVars>
          <dgm:dir/>
          <dgm:resizeHandles val="exact"/>
        </dgm:presLayoutVars>
      </dgm:prSet>
      <dgm:spPr/>
    </dgm:pt>
    <dgm:pt modelId="{A0CD40D8-793B-4D0A-AD43-52CF739E41DE}" type="pres">
      <dgm:prSet presAssocID="{2C9F8A3D-FFAE-43E0-9E38-967298A5D4E6}" presName="vNodes" presStyleCnt="0"/>
      <dgm:spPr/>
    </dgm:pt>
    <dgm:pt modelId="{51851082-E69A-4919-9612-593A72A103D6}" type="pres">
      <dgm:prSet presAssocID="{524E69C1-5B22-4161-B153-D33C4FC754C3}" presName="node" presStyleLbl="node1" presStyleIdx="0" presStyleCnt="3">
        <dgm:presLayoutVars>
          <dgm:bulletEnabled val="1"/>
        </dgm:presLayoutVars>
      </dgm:prSet>
      <dgm:spPr/>
      <dgm:t>
        <a:bodyPr/>
        <a:lstStyle/>
        <a:p>
          <a:endParaRPr lang="en-US"/>
        </a:p>
      </dgm:t>
    </dgm:pt>
    <dgm:pt modelId="{74DCDB49-5D13-4574-BC3F-0AF2C88734FE}" type="pres">
      <dgm:prSet presAssocID="{C2312F81-972C-4726-8ABD-9DF8B9650A4A}" presName="spacerT" presStyleCnt="0"/>
      <dgm:spPr/>
    </dgm:pt>
    <dgm:pt modelId="{0AFE90F6-6E7A-4297-AB4F-514C5EAC2348}" type="pres">
      <dgm:prSet presAssocID="{C2312F81-972C-4726-8ABD-9DF8B9650A4A}" presName="sibTrans" presStyleLbl="sibTrans2D1" presStyleIdx="0" presStyleCnt="2"/>
      <dgm:spPr/>
      <dgm:t>
        <a:bodyPr/>
        <a:lstStyle/>
        <a:p>
          <a:endParaRPr lang="en-US"/>
        </a:p>
      </dgm:t>
    </dgm:pt>
    <dgm:pt modelId="{ACF8F715-1A4A-4204-BE15-10C733D073FF}" type="pres">
      <dgm:prSet presAssocID="{C2312F81-972C-4726-8ABD-9DF8B9650A4A}" presName="spacerB" presStyleCnt="0"/>
      <dgm:spPr/>
    </dgm:pt>
    <dgm:pt modelId="{1323E49E-EA96-42FD-AFB8-B73DB5B43DAC}" type="pres">
      <dgm:prSet presAssocID="{CC98FD2F-A63A-4651-A479-D93D11D55D18}" presName="node" presStyleLbl="node1" presStyleIdx="1" presStyleCnt="3">
        <dgm:presLayoutVars>
          <dgm:bulletEnabled val="1"/>
        </dgm:presLayoutVars>
      </dgm:prSet>
      <dgm:spPr/>
      <dgm:t>
        <a:bodyPr/>
        <a:lstStyle/>
        <a:p>
          <a:endParaRPr lang="en-US"/>
        </a:p>
      </dgm:t>
    </dgm:pt>
    <dgm:pt modelId="{341DC253-8CBD-447D-8CFF-E15C1847425B}" type="pres">
      <dgm:prSet presAssocID="{2C9F8A3D-FFAE-43E0-9E38-967298A5D4E6}" presName="sibTransLast" presStyleLbl="sibTrans2D1" presStyleIdx="1" presStyleCnt="2"/>
      <dgm:spPr/>
      <dgm:t>
        <a:bodyPr/>
        <a:lstStyle/>
        <a:p>
          <a:endParaRPr lang="en-US"/>
        </a:p>
      </dgm:t>
    </dgm:pt>
    <dgm:pt modelId="{6AFD1442-78A0-49FB-B91E-B84C9E53A7DC}" type="pres">
      <dgm:prSet presAssocID="{2C9F8A3D-FFAE-43E0-9E38-967298A5D4E6}" presName="connectorText" presStyleLbl="sibTrans2D1" presStyleIdx="1" presStyleCnt="2"/>
      <dgm:spPr/>
      <dgm:t>
        <a:bodyPr/>
        <a:lstStyle/>
        <a:p>
          <a:endParaRPr lang="en-US"/>
        </a:p>
      </dgm:t>
    </dgm:pt>
    <dgm:pt modelId="{A9BD8E1B-B678-4F9C-8482-F4A9B7474058}" type="pres">
      <dgm:prSet presAssocID="{2C9F8A3D-FFAE-43E0-9E38-967298A5D4E6}" presName="lastNode" presStyleLbl="node1" presStyleIdx="2" presStyleCnt="3">
        <dgm:presLayoutVars>
          <dgm:bulletEnabled val="1"/>
        </dgm:presLayoutVars>
      </dgm:prSet>
      <dgm:spPr/>
      <dgm:t>
        <a:bodyPr/>
        <a:lstStyle/>
        <a:p>
          <a:endParaRPr lang="en-US"/>
        </a:p>
      </dgm:t>
    </dgm:pt>
  </dgm:ptLst>
  <dgm:cxnLst>
    <dgm:cxn modelId="{674CBF94-A6DB-468B-A33A-0A487BCEFBBE}" type="presOf" srcId="{55C4BC68-A19E-43C4-8197-B466712B2102}" destId="{341DC253-8CBD-447D-8CFF-E15C1847425B}" srcOrd="0" destOrd="0" presId="urn:microsoft.com/office/officeart/2005/8/layout/equation2"/>
    <dgm:cxn modelId="{7EAB404A-723A-49F0-AAB8-F4E538E9C79D}" srcId="{2C9F8A3D-FFAE-43E0-9E38-967298A5D4E6}" destId="{524E69C1-5B22-4161-B153-D33C4FC754C3}" srcOrd="0" destOrd="0" parTransId="{B8084575-F0BF-4FEF-B04A-F83B96CA1710}" sibTransId="{C2312F81-972C-4726-8ABD-9DF8B9650A4A}"/>
    <dgm:cxn modelId="{B6DB486B-8CCC-4CB1-BFC6-10C33007BAB4}" type="presOf" srcId="{2C9F8A3D-FFAE-43E0-9E38-967298A5D4E6}" destId="{7E6D734D-11FA-4E06-ACE3-C046AC9A7B87}" srcOrd="0" destOrd="0" presId="urn:microsoft.com/office/officeart/2005/8/layout/equation2"/>
    <dgm:cxn modelId="{0941ECC7-888F-499A-9568-082D0556FF2C}" srcId="{2C9F8A3D-FFAE-43E0-9E38-967298A5D4E6}" destId="{F4B7E922-50E3-4CE9-AE0C-1800B2A62C5F}" srcOrd="2" destOrd="0" parTransId="{0BC7FA56-1A09-4F4B-9260-A58000FF8F07}" sibTransId="{4F8FCE9D-33F5-4547-B7E2-8FB725846241}"/>
    <dgm:cxn modelId="{ED08CEED-8A51-4310-A7B4-552C62EC1A28}" srcId="{2C9F8A3D-FFAE-43E0-9E38-967298A5D4E6}" destId="{CC98FD2F-A63A-4651-A479-D93D11D55D18}" srcOrd="1" destOrd="0" parTransId="{8A8D5FE1-7778-4A97-BFE2-5BC820017CFE}" sibTransId="{55C4BC68-A19E-43C4-8197-B466712B2102}"/>
    <dgm:cxn modelId="{315CA3F8-FA0E-410B-9230-19D1492DB52D}" type="presOf" srcId="{F4B7E922-50E3-4CE9-AE0C-1800B2A62C5F}" destId="{A9BD8E1B-B678-4F9C-8482-F4A9B7474058}" srcOrd="0" destOrd="0" presId="urn:microsoft.com/office/officeart/2005/8/layout/equation2"/>
    <dgm:cxn modelId="{884D3E57-462B-462A-B410-AB72AA1346CE}" type="presOf" srcId="{524E69C1-5B22-4161-B153-D33C4FC754C3}" destId="{51851082-E69A-4919-9612-593A72A103D6}" srcOrd="0" destOrd="0" presId="urn:microsoft.com/office/officeart/2005/8/layout/equation2"/>
    <dgm:cxn modelId="{15DF6D52-D0E3-4CC1-93ED-F08CCCB831D6}" type="presOf" srcId="{55C4BC68-A19E-43C4-8197-B466712B2102}" destId="{6AFD1442-78A0-49FB-B91E-B84C9E53A7DC}" srcOrd="1" destOrd="0" presId="urn:microsoft.com/office/officeart/2005/8/layout/equation2"/>
    <dgm:cxn modelId="{DFD3C769-76B1-4F88-988E-605F68B03C1B}" type="presOf" srcId="{C2312F81-972C-4726-8ABD-9DF8B9650A4A}" destId="{0AFE90F6-6E7A-4297-AB4F-514C5EAC2348}" srcOrd="0" destOrd="0" presId="urn:microsoft.com/office/officeart/2005/8/layout/equation2"/>
    <dgm:cxn modelId="{B02D4582-3044-448C-AF9C-44F64B11DC6D}" type="presOf" srcId="{CC98FD2F-A63A-4651-A479-D93D11D55D18}" destId="{1323E49E-EA96-42FD-AFB8-B73DB5B43DAC}" srcOrd="0" destOrd="0" presId="urn:microsoft.com/office/officeart/2005/8/layout/equation2"/>
    <dgm:cxn modelId="{18BDAA6B-2F3F-4602-AC93-78A16614ED9C}" type="presParOf" srcId="{7E6D734D-11FA-4E06-ACE3-C046AC9A7B87}" destId="{A0CD40D8-793B-4D0A-AD43-52CF739E41DE}" srcOrd="0" destOrd="0" presId="urn:microsoft.com/office/officeart/2005/8/layout/equation2"/>
    <dgm:cxn modelId="{19BE8DA5-3CC6-4B5B-A494-39B1EF97FA8D}" type="presParOf" srcId="{A0CD40D8-793B-4D0A-AD43-52CF739E41DE}" destId="{51851082-E69A-4919-9612-593A72A103D6}" srcOrd="0" destOrd="0" presId="urn:microsoft.com/office/officeart/2005/8/layout/equation2"/>
    <dgm:cxn modelId="{6DCF102F-DDFB-411B-9A7C-8DA83B4074B9}" type="presParOf" srcId="{A0CD40D8-793B-4D0A-AD43-52CF739E41DE}" destId="{74DCDB49-5D13-4574-BC3F-0AF2C88734FE}" srcOrd="1" destOrd="0" presId="urn:microsoft.com/office/officeart/2005/8/layout/equation2"/>
    <dgm:cxn modelId="{993DEF19-E24F-4542-BFF3-84702F713D1D}" type="presParOf" srcId="{A0CD40D8-793B-4D0A-AD43-52CF739E41DE}" destId="{0AFE90F6-6E7A-4297-AB4F-514C5EAC2348}" srcOrd="2" destOrd="0" presId="urn:microsoft.com/office/officeart/2005/8/layout/equation2"/>
    <dgm:cxn modelId="{8CAC868C-5CA4-4151-B6C9-1D4C92314409}" type="presParOf" srcId="{A0CD40D8-793B-4D0A-AD43-52CF739E41DE}" destId="{ACF8F715-1A4A-4204-BE15-10C733D073FF}" srcOrd="3" destOrd="0" presId="urn:microsoft.com/office/officeart/2005/8/layout/equation2"/>
    <dgm:cxn modelId="{DF23D6FB-7A42-4D9B-95C2-34A8EBF17BE5}" type="presParOf" srcId="{A0CD40D8-793B-4D0A-AD43-52CF739E41DE}" destId="{1323E49E-EA96-42FD-AFB8-B73DB5B43DAC}" srcOrd="4" destOrd="0" presId="urn:microsoft.com/office/officeart/2005/8/layout/equation2"/>
    <dgm:cxn modelId="{1B8F0695-A23B-4E1E-A7F6-1E33A9DE67DE}" type="presParOf" srcId="{7E6D734D-11FA-4E06-ACE3-C046AC9A7B87}" destId="{341DC253-8CBD-447D-8CFF-E15C1847425B}" srcOrd="1" destOrd="0" presId="urn:microsoft.com/office/officeart/2005/8/layout/equation2"/>
    <dgm:cxn modelId="{0BA8F19F-53A0-42C6-A014-05DA6DB000C1}" type="presParOf" srcId="{341DC253-8CBD-447D-8CFF-E15C1847425B}" destId="{6AFD1442-78A0-49FB-B91E-B84C9E53A7DC}" srcOrd="0" destOrd="0" presId="urn:microsoft.com/office/officeart/2005/8/layout/equation2"/>
    <dgm:cxn modelId="{FB3150CE-7F7B-4915-9373-269190CD37F8}" type="presParOf" srcId="{7E6D734D-11FA-4E06-ACE3-C046AC9A7B87}" destId="{A9BD8E1B-B678-4F9C-8482-F4A9B7474058}" srcOrd="2" destOrd="0" presId="urn:microsoft.com/office/officeart/2005/8/layout/equation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A72F9D-E761-45CC-B389-F0E334B3812A}"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US"/>
        </a:p>
      </dgm:t>
    </dgm:pt>
    <dgm:pt modelId="{A2B2B868-85FD-41DF-BA22-6B6C29F18E6C}">
      <dgm:prSet phldrT="[Text]"/>
      <dgm:spPr/>
      <dgm:t>
        <a:bodyPr/>
        <a:lstStyle/>
        <a:p>
          <a:r>
            <a:rPr lang="en-US" dirty="0" smtClean="0"/>
            <a:t>input</a:t>
          </a:r>
          <a:endParaRPr lang="en-US" dirty="0"/>
        </a:p>
      </dgm:t>
    </dgm:pt>
    <dgm:pt modelId="{269CC933-2F95-472E-99B3-E563F53C0C08}" type="parTrans" cxnId="{51E936C2-DD1C-4057-A7C0-199BD6FF8353}">
      <dgm:prSet/>
      <dgm:spPr/>
      <dgm:t>
        <a:bodyPr/>
        <a:lstStyle/>
        <a:p>
          <a:endParaRPr lang="en-US"/>
        </a:p>
      </dgm:t>
    </dgm:pt>
    <dgm:pt modelId="{96539484-ACA5-4766-A2DC-75563FA2D44E}" type="sibTrans" cxnId="{51E936C2-DD1C-4057-A7C0-199BD6FF8353}">
      <dgm:prSet/>
      <dgm:spPr/>
      <dgm:t>
        <a:bodyPr/>
        <a:lstStyle/>
        <a:p>
          <a:endParaRPr lang="en-US"/>
        </a:p>
      </dgm:t>
    </dgm:pt>
    <dgm:pt modelId="{A4E720B9-6C35-4058-8266-1AAAD5161FD9}">
      <dgm:prSet phldrT="[Text]"/>
      <dgm:spPr/>
      <dgm:t>
        <a:bodyPr/>
        <a:lstStyle/>
        <a:p>
          <a:r>
            <a:rPr lang="en-US" dirty="0" err="1" smtClean="0"/>
            <a:t>Tính</a:t>
          </a:r>
          <a:r>
            <a:rPr lang="en-US" dirty="0" smtClean="0"/>
            <a:t> HOG</a:t>
          </a:r>
          <a:endParaRPr lang="en-US" dirty="0"/>
        </a:p>
      </dgm:t>
    </dgm:pt>
    <dgm:pt modelId="{8DFDED45-1D8A-49D7-A63E-1C32FD68B70E}" type="parTrans" cxnId="{C5143888-AC16-41DF-91C4-57F05E95C73E}">
      <dgm:prSet/>
      <dgm:spPr/>
      <dgm:t>
        <a:bodyPr/>
        <a:lstStyle/>
        <a:p>
          <a:endParaRPr lang="en-US"/>
        </a:p>
      </dgm:t>
    </dgm:pt>
    <dgm:pt modelId="{AB54B5B9-7F2B-4AD0-8069-C0BDE37DEFF6}" type="sibTrans" cxnId="{C5143888-AC16-41DF-91C4-57F05E95C73E}">
      <dgm:prSet/>
      <dgm:spPr/>
      <dgm:t>
        <a:bodyPr/>
        <a:lstStyle/>
        <a:p>
          <a:endParaRPr lang="en-US"/>
        </a:p>
      </dgm:t>
    </dgm:pt>
    <dgm:pt modelId="{1822A751-DDE1-4429-A297-AE329F5735BE}">
      <dgm:prSet phldrT="[Text]"/>
      <dgm:spPr/>
      <dgm:t>
        <a:bodyPr/>
        <a:lstStyle/>
        <a:p>
          <a:r>
            <a:rPr lang="en-US" smtClean="0"/>
            <a:t>SVM</a:t>
          </a:r>
          <a:endParaRPr lang="en-US" dirty="0"/>
        </a:p>
      </dgm:t>
    </dgm:pt>
    <dgm:pt modelId="{9B549FB5-2B0A-47A5-85C1-41E100AFE2F7}" type="parTrans" cxnId="{CD114EA5-5048-48E3-AE24-466B4BBD2BBF}">
      <dgm:prSet/>
      <dgm:spPr/>
      <dgm:t>
        <a:bodyPr/>
        <a:lstStyle/>
        <a:p>
          <a:endParaRPr lang="en-US"/>
        </a:p>
      </dgm:t>
    </dgm:pt>
    <dgm:pt modelId="{63CA12EE-D70A-4CC2-AE5F-70A2B47F36C6}" type="sibTrans" cxnId="{CD114EA5-5048-48E3-AE24-466B4BBD2BBF}">
      <dgm:prSet/>
      <dgm:spPr/>
      <dgm:t>
        <a:bodyPr/>
        <a:lstStyle/>
        <a:p>
          <a:endParaRPr lang="en-US"/>
        </a:p>
      </dgm:t>
    </dgm:pt>
    <dgm:pt modelId="{79E75E51-069C-42CE-BA08-464590AB8325}">
      <dgm:prSet phldrT="[Text]"/>
      <dgm:spPr/>
      <dgm:t>
        <a:bodyPr/>
        <a:lstStyle/>
        <a:p>
          <a:r>
            <a:rPr lang="en-US" dirty="0" smtClean="0"/>
            <a:t>Result</a:t>
          </a:r>
          <a:endParaRPr lang="en-US" dirty="0"/>
        </a:p>
      </dgm:t>
    </dgm:pt>
    <dgm:pt modelId="{2D5CE5E4-C5F0-4504-9DAB-116FA8AC5882}" type="parTrans" cxnId="{0BC93EDC-24DB-499A-B796-702DEA1036C7}">
      <dgm:prSet/>
      <dgm:spPr/>
      <dgm:t>
        <a:bodyPr/>
        <a:lstStyle/>
        <a:p>
          <a:endParaRPr lang="en-US"/>
        </a:p>
      </dgm:t>
    </dgm:pt>
    <dgm:pt modelId="{CEF07FBB-0962-4CEE-9107-887E8BA474DE}" type="sibTrans" cxnId="{0BC93EDC-24DB-499A-B796-702DEA1036C7}">
      <dgm:prSet/>
      <dgm:spPr/>
      <dgm:t>
        <a:bodyPr/>
        <a:lstStyle/>
        <a:p>
          <a:endParaRPr lang="en-US"/>
        </a:p>
      </dgm:t>
    </dgm:pt>
    <dgm:pt modelId="{C8B3D177-695F-4B71-A900-1E643C07CF2A}" type="pres">
      <dgm:prSet presAssocID="{37A72F9D-E761-45CC-B389-F0E334B3812A}" presName="diagram" presStyleCnt="0">
        <dgm:presLayoutVars>
          <dgm:dir/>
          <dgm:resizeHandles val="exact"/>
        </dgm:presLayoutVars>
      </dgm:prSet>
      <dgm:spPr/>
      <dgm:t>
        <a:bodyPr/>
        <a:lstStyle/>
        <a:p>
          <a:endParaRPr lang="en-US"/>
        </a:p>
      </dgm:t>
    </dgm:pt>
    <dgm:pt modelId="{22AF3AE4-4E1B-4771-84A7-C96DD1CD72BB}" type="pres">
      <dgm:prSet presAssocID="{A2B2B868-85FD-41DF-BA22-6B6C29F18E6C}" presName="node" presStyleLbl="node1" presStyleIdx="0" presStyleCnt="4">
        <dgm:presLayoutVars>
          <dgm:bulletEnabled val="1"/>
        </dgm:presLayoutVars>
      </dgm:prSet>
      <dgm:spPr/>
      <dgm:t>
        <a:bodyPr/>
        <a:lstStyle/>
        <a:p>
          <a:endParaRPr lang="en-US"/>
        </a:p>
      </dgm:t>
    </dgm:pt>
    <dgm:pt modelId="{528D1EBD-91C0-4538-8FB3-B30DDF196AFC}" type="pres">
      <dgm:prSet presAssocID="{96539484-ACA5-4766-A2DC-75563FA2D44E}" presName="sibTrans" presStyleLbl="sibTrans2D1" presStyleIdx="0" presStyleCnt="3"/>
      <dgm:spPr/>
      <dgm:t>
        <a:bodyPr/>
        <a:lstStyle/>
        <a:p>
          <a:endParaRPr lang="en-US"/>
        </a:p>
      </dgm:t>
    </dgm:pt>
    <dgm:pt modelId="{CE1C5FC4-CA23-4AE9-AB2A-A4B23292C862}" type="pres">
      <dgm:prSet presAssocID="{96539484-ACA5-4766-A2DC-75563FA2D44E}" presName="connectorText" presStyleLbl="sibTrans2D1" presStyleIdx="0" presStyleCnt="3"/>
      <dgm:spPr/>
      <dgm:t>
        <a:bodyPr/>
        <a:lstStyle/>
        <a:p>
          <a:endParaRPr lang="en-US"/>
        </a:p>
      </dgm:t>
    </dgm:pt>
    <dgm:pt modelId="{37207CDA-B19C-401F-B101-737A237BC938}" type="pres">
      <dgm:prSet presAssocID="{A4E720B9-6C35-4058-8266-1AAAD5161FD9}" presName="node" presStyleLbl="node1" presStyleIdx="1" presStyleCnt="4">
        <dgm:presLayoutVars>
          <dgm:bulletEnabled val="1"/>
        </dgm:presLayoutVars>
      </dgm:prSet>
      <dgm:spPr/>
      <dgm:t>
        <a:bodyPr/>
        <a:lstStyle/>
        <a:p>
          <a:endParaRPr lang="en-US"/>
        </a:p>
      </dgm:t>
    </dgm:pt>
    <dgm:pt modelId="{CCCA09FA-A099-4B55-BD9E-38CE34FD697B}" type="pres">
      <dgm:prSet presAssocID="{AB54B5B9-7F2B-4AD0-8069-C0BDE37DEFF6}" presName="sibTrans" presStyleLbl="sibTrans2D1" presStyleIdx="1" presStyleCnt="3"/>
      <dgm:spPr/>
      <dgm:t>
        <a:bodyPr/>
        <a:lstStyle/>
        <a:p>
          <a:endParaRPr lang="en-US"/>
        </a:p>
      </dgm:t>
    </dgm:pt>
    <dgm:pt modelId="{82D964B7-9D91-4CE8-822A-F620F3669DF1}" type="pres">
      <dgm:prSet presAssocID="{AB54B5B9-7F2B-4AD0-8069-C0BDE37DEFF6}" presName="connectorText" presStyleLbl="sibTrans2D1" presStyleIdx="1" presStyleCnt="3"/>
      <dgm:spPr/>
      <dgm:t>
        <a:bodyPr/>
        <a:lstStyle/>
        <a:p>
          <a:endParaRPr lang="en-US"/>
        </a:p>
      </dgm:t>
    </dgm:pt>
    <dgm:pt modelId="{3B79C1A1-3015-43D0-B18C-257E507ECD9C}" type="pres">
      <dgm:prSet presAssocID="{1822A751-DDE1-4429-A297-AE329F5735BE}" presName="node" presStyleLbl="node1" presStyleIdx="2" presStyleCnt="4">
        <dgm:presLayoutVars>
          <dgm:bulletEnabled val="1"/>
        </dgm:presLayoutVars>
      </dgm:prSet>
      <dgm:spPr/>
      <dgm:t>
        <a:bodyPr/>
        <a:lstStyle/>
        <a:p>
          <a:endParaRPr lang="en-US"/>
        </a:p>
      </dgm:t>
    </dgm:pt>
    <dgm:pt modelId="{792F1292-6D16-4FAF-A36B-DBD58D9FA42D}" type="pres">
      <dgm:prSet presAssocID="{63CA12EE-D70A-4CC2-AE5F-70A2B47F36C6}" presName="sibTrans" presStyleLbl="sibTrans2D1" presStyleIdx="2" presStyleCnt="3"/>
      <dgm:spPr/>
      <dgm:t>
        <a:bodyPr/>
        <a:lstStyle/>
        <a:p>
          <a:endParaRPr lang="en-US"/>
        </a:p>
      </dgm:t>
    </dgm:pt>
    <dgm:pt modelId="{3886B318-27B1-4F76-93D7-888CD485BB9C}" type="pres">
      <dgm:prSet presAssocID="{63CA12EE-D70A-4CC2-AE5F-70A2B47F36C6}" presName="connectorText" presStyleLbl="sibTrans2D1" presStyleIdx="2" presStyleCnt="3"/>
      <dgm:spPr/>
      <dgm:t>
        <a:bodyPr/>
        <a:lstStyle/>
        <a:p>
          <a:endParaRPr lang="en-US"/>
        </a:p>
      </dgm:t>
    </dgm:pt>
    <dgm:pt modelId="{F3C761D8-CD8B-43F7-9AF5-7994E433D6FE}" type="pres">
      <dgm:prSet presAssocID="{79E75E51-069C-42CE-BA08-464590AB8325}" presName="node" presStyleLbl="node1" presStyleIdx="3" presStyleCnt="4">
        <dgm:presLayoutVars>
          <dgm:bulletEnabled val="1"/>
        </dgm:presLayoutVars>
      </dgm:prSet>
      <dgm:spPr/>
      <dgm:t>
        <a:bodyPr/>
        <a:lstStyle/>
        <a:p>
          <a:endParaRPr lang="en-US"/>
        </a:p>
      </dgm:t>
    </dgm:pt>
  </dgm:ptLst>
  <dgm:cxnLst>
    <dgm:cxn modelId="{FADB4E0B-8381-47AE-8930-4A987C7EC459}" type="presOf" srcId="{96539484-ACA5-4766-A2DC-75563FA2D44E}" destId="{CE1C5FC4-CA23-4AE9-AB2A-A4B23292C862}" srcOrd="1" destOrd="0" presId="urn:microsoft.com/office/officeart/2005/8/layout/process5"/>
    <dgm:cxn modelId="{0BC93EDC-24DB-499A-B796-702DEA1036C7}" srcId="{37A72F9D-E761-45CC-B389-F0E334B3812A}" destId="{79E75E51-069C-42CE-BA08-464590AB8325}" srcOrd="3" destOrd="0" parTransId="{2D5CE5E4-C5F0-4504-9DAB-116FA8AC5882}" sibTransId="{CEF07FBB-0962-4CEE-9107-887E8BA474DE}"/>
    <dgm:cxn modelId="{B1342558-3025-4E3A-BE90-25B43489A91F}" type="presOf" srcId="{63CA12EE-D70A-4CC2-AE5F-70A2B47F36C6}" destId="{3886B318-27B1-4F76-93D7-888CD485BB9C}" srcOrd="1" destOrd="0" presId="urn:microsoft.com/office/officeart/2005/8/layout/process5"/>
    <dgm:cxn modelId="{180627E5-7976-40F5-822D-58A75748C3B3}" type="presOf" srcId="{A2B2B868-85FD-41DF-BA22-6B6C29F18E6C}" destId="{22AF3AE4-4E1B-4771-84A7-C96DD1CD72BB}" srcOrd="0" destOrd="0" presId="urn:microsoft.com/office/officeart/2005/8/layout/process5"/>
    <dgm:cxn modelId="{C1F41A37-6E02-4283-A0F2-F623744B0548}" type="presOf" srcId="{1822A751-DDE1-4429-A297-AE329F5735BE}" destId="{3B79C1A1-3015-43D0-B18C-257E507ECD9C}" srcOrd="0" destOrd="0" presId="urn:microsoft.com/office/officeart/2005/8/layout/process5"/>
    <dgm:cxn modelId="{D6AF5980-A45E-4E31-A42E-6ADE0C7886FC}" type="presOf" srcId="{AB54B5B9-7F2B-4AD0-8069-C0BDE37DEFF6}" destId="{CCCA09FA-A099-4B55-BD9E-38CE34FD697B}" srcOrd="0" destOrd="0" presId="urn:microsoft.com/office/officeart/2005/8/layout/process5"/>
    <dgm:cxn modelId="{90973F8B-44D9-4DA3-ADE7-931D410BC1E4}" type="presOf" srcId="{AB54B5B9-7F2B-4AD0-8069-C0BDE37DEFF6}" destId="{82D964B7-9D91-4CE8-822A-F620F3669DF1}" srcOrd="1" destOrd="0" presId="urn:microsoft.com/office/officeart/2005/8/layout/process5"/>
    <dgm:cxn modelId="{1900DDBD-B215-4048-9D21-AE46C9C401B8}" type="presOf" srcId="{79E75E51-069C-42CE-BA08-464590AB8325}" destId="{F3C761D8-CD8B-43F7-9AF5-7994E433D6FE}" srcOrd="0" destOrd="0" presId="urn:microsoft.com/office/officeart/2005/8/layout/process5"/>
    <dgm:cxn modelId="{B66C6320-308F-4A4C-86C3-2369B1CFCA2D}" type="presOf" srcId="{37A72F9D-E761-45CC-B389-F0E334B3812A}" destId="{C8B3D177-695F-4B71-A900-1E643C07CF2A}" srcOrd="0" destOrd="0" presId="urn:microsoft.com/office/officeart/2005/8/layout/process5"/>
    <dgm:cxn modelId="{1D3D9D51-35E1-4E45-8F70-613677A36CEF}" type="presOf" srcId="{63CA12EE-D70A-4CC2-AE5F-70A2B47F36C6}" destId="{792F1292-6D16-4FAF-A36B-DBD58D9FA42D}" srcOrd="0" destOrd="0" presId="urn:microsoft.com/office/officeart/2005/8/layout/process5"/>
    <dgm:cxn modelId="{CD114EA5-5048-48E3-AE24-466B4BBD2BBF}" srcId="{37A72F9D-E761-45CC-B389-F0E334B3812A}" destId="{1822A751-DDE1-4429-A297-AE329F5735BE}" srcOrd="2" destOrd="0" parTransId="{9B549FB5-2B0A-47A5-85C1-41E100AFE2F7}" sibTransId="{63CA12EE-D70A-4CC2-AE5F-70A2B47F36C6}"/>
    <dgm:cxn modelId="{C526A429-11F9-47C6-AD9B-A27E399B2920}" type="presOf" srcId="{96539484-ACA5-4766-A2DC-75563FA2D44E}" destId="{528D1EBD-91C0-4538-8FB3-B30DDF196AFC}" srcOrd="0" destOrd="0" presId="urn:microsoft.com/office/officeart/2005/8/layout/process5"/>
    <dgm:cxn modelId="{C5143888-AC16-41DF-91C4-57F05E95C73E}" srcId="{37A72F9D-E761-45CC-B389-F0E334B3812A}" destId="{A4E720B9-6C35-4058-8266-1AAAD5161FD9}" srcOrd="1" destOrd="0" parTransId="{8DFDED45-1D8A-49D7-A63E-1C32FD68B70E}" sibTransId="{AB54B5B9-7F2B-4AD0-8069-C0BDE37DEFF6}"/>
    <dgm:cxn modelId="{51E936C2-DD1C-4057-A7C0-199BD6FF8353}" srcId="{37A72F9D-E761-45CC-B389-F0E334B3812A}" destId="{A2B2B868-85FD-41DF-BA22-6B6C29F18E6C}" srcOrd="0" destOrd="0" parTransId="{269CC933-2F95-472E-99B3-E563F53C0C08}" sibTransId="{96539484-ACA5-4766-A2DC-75563FA2D44E}"/>
    <dgm:cxn modelId="{7F4C8F56-DFEB-45A9-8173-C197EF1081A8}" type="presOf" srcId="{A4E720B9-6C35-4058-8266-1AAAD5161FD9}" destId="{37207CDA-B19C-401F-B101-737A237BC938}" srcOrd="0" destOrd="0" presId="urn:microsoft.com/office/officeart/2005/8/layout/process5"/>
    <dgm:cxn modelId="{24C501CB-3E3C-4DD9-99F1-4873DEBFA9CF}" type="presParOf" srcId="{C8B3D177-695F-4B71-A900-1E643C07CF2A}" destId="{22AF3AE4-4E1B-4771-84A7-C96DD1CD72BB}" srcOrd="0" destOrd="0" presId="urn:microsoft.com/office/officeart/2005/8/layout/process5"/>
    <dgm:cxn modelId="{00DE29CD-0198-4638-B0E3-ED3B9A699B1F}" type="presParOf" srcId="{C8B3D177-695F-4B71-A900-1E643C07CF2A}" destId="{528D1EBD-91C0-4538-8FB3-B30DDF196AFC}" srcOrd="1" destOrd="0" presId="urn:microsoft.com/office/officeart/2005/8/layout/process5"/>
    <dgm:cxn modelId="{BEB769AE-E037-4999-8602-67199FFEACE2}" type="presParOf" srcId="{528D1EBD-91C0-4538-8FB3-B30DDF196AFC}" destId="{CE1C5FC4-CA23-4AE9-AB2A-A4B23292C862}" srcOrd="0" destOrd="0" presId="urn:microsoft.com/office/officeart/2005/8/layout/process5"/>
    <dgm:cxn modelId="{DA8C6BBD-71AB-4377-A257-160438D821FD}" type="presParOf" srcId="{C8B3D177-695F-4B71-A900-1E643C07CF2A}" destId="{37207CDA-B19C-401F-B101-737A237BC938}" srcOrd="2" destOrd="0" presId="urn:microsoft.com/office/officeart/2005/8/layout/process5"/>
    <dgm:cxn modelId="{169167D4-9662-4BB3-99DA-F78EF4F9C941}" type="presParOf" srcId="{C8B3D177-695F-4B71-A900-1E643C07CF2A}" destId="{CCCA09FA-A099-4B55-BD9E-38CE34FD697B}" srcOrd="3" destOrd="0" presId="urn:microsoft.com/office/officeart/2005/8/layout/process5"/>
    <dgm:cxn modelId="{C8EA969E-F01F-43EB-A271-7D5C656FEF77}" type="presParOf" srcId="{CCCA09FA-A099-4B55-BD9E-38CE34FD697B}" destId="{82D964B7-9D91-4CE8-822A-F620F3669DF1}" srcOrd="0" destOrd="0" presId="urn:microsoft.com/office/officeart/2005/8/layout/process5"/>
    <dgm:cxn modelId="{BEEE0975-DDD0-432E-96C3-045F27515B3B}" type="presParOf" srcId="{C8B3D177-695F-4B71-A900-1E643C07CF2A}" destId="{3B79C1A1-3015-43D0-B18C-257E507ECD9C}" srcOrd="4" destOrd="0" presId="urn:microsoft.com/office/officeart/2005/8/layout/process5"/>
    <dgm:cxn modelId="{17904AC5-9316-43AE-B20B-C089FBB28AE7}" type="presParOf" srcId="{C8B3D177-695F-4B71-A900-1E643C07CF2A}" destId="{792F1292-6D16-4FAF-A36B-DBD58D9FA42D}" srcOrd="5" destOrd="0" presId="urn:microsoft.com/office/officeart/2005/8/layout/process5"/>
    <dgm:cxn modelId="{8B1312B3-66D5-447D-8096-528ED530E69A}" type="presParOf" srcId="{792F1292-6D16-4FAF-A36B-DBD58D9FA42D}" destId="{3886B318-27B1-4F76-93D7-888CD485BB9C}" srcOrd="0" destOrd="0" presId="urn:microsoft.com/office/officeart/2005/8/layout/process5"/>
    <dgm:cxn modelId="{22F58362-E853-4D2D-ABBD-72C7237EC318}" type="presParOf" srcId="{C8B3D177-695F-4B71-A900-1E643C07CF2A}" destId="{F3C761D8-CD8B-43F7-9AF5-7994E433D6FE}" srcOrd="6" destOrd="0" presId="urn:microsoft.com/office/officeart/2005/8/layout/process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909A1581-AEEC-423B-8C23-6D836BADA23C}" type="presOf" srcId="{0F062F28-4C46-4BD8-9822-B88FADCB857B}" destId="{75F772DE-CA7D-42AD-921F-1ECD5DD6CCB7}" srcOrd="0" destOrd="0" presId="urn:microsoft.com/office/officeart/2005/8/layout/vList5"/>
    <dgm:cxn modelId="{02217A81-ABD9-4514-93E9-D64244989418}"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CED22118-BE0E-47ED-B546-78891C80F116}" type="presOf" srcId="{AC539F0A-BEF4-4770-A368-48C577251ACF}" destId="{869370F9-3AD3-45D3-8D92-7EE44FA1412C}" srcOrd="0" destOrd="0" presId="urn:microsoft.com/office/officeart/2005/8/layout/vList5"/>
    <dgm:cxn modelId="{F5298322-1AEF-4E21-8EA3-6D462C2305C6}" type="presOf" srcId="{A603A186-DB26-4987-9364-18ED21743B8F}" destId="{6E5A0C6F-230C-4769-9288-8942CD994F72}"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A94CFEFD-091C-4240-A46F-5E7457C8210B}" type="presOf" srcId="{06CBDF36-DADF-4B10-8AB1-5C1DAB1658A9}" destId="{5BA476F6-5032-47EA-9536-23E169D33411}" srcOrd="0" destOrd="0" presId="urn:microsoft.com/office/officeart/2005/8/layout/vList5"/>
    <dgm:cxn modelId="{F12D6648-2AF3-4437-87D7-7D1453F9D3C8}" type="presOf" srcId="{86B370D7-358A-4D99-936C-04CF0ECD7284}" destId="{CDDFF75B-875B-4E2C-867B-E087CA16FF57}"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F886300C-997B-46F3-B562-BF7DE4140597}" type="presOf" srcId="{6794CB12-B93D-4420-AF53-EF1003536BAC}" destId="{74630BF4-7214-461A-8BA7-C343E6E92940}" srcOrd="0" destOrd="0" presId="urn:microsoft.com/office/officeart/2005/8/layout/vList5"/>
    <dgm:cxn modelId="{287248DE-CF24-46F0-8AE4-1E6AB0D3CC96}" type="presOf" srcId="{A3E2F54C-0BEF-4827-BC53-0F463B6988DA}" destId="{ADB46F18-6B64-4F2F-86CD-D5B5072D6BFD}" srcOrd="0" destOrd="0" presId="urn:microsoft.com/office/officeart/2005/8/layout/vList5"/>
    <dgm:cxn modelId="{E236BA39-F4CA-4842-A14E-F81273EFFEAD}" type="presOf" srcId="{871A0284-C85D-4C2E-B4EA-44DCF0DED682}" destId="{E1ECE55C-AAE3-4308-A495-07569BA17FDF}" srcOrd="0" destOrd="0" presId="urn:microsoft.com/office/officeart/2005/8/layout/vList5"/>
    <dgm:cxn modelId="{F8DF273D-66E7-4A1A-ADCF-5A0592BE9080}" type="presOf" srcId="{038D060F-C2B4-4123-BEEB-2F17EF87A012}" destId="{58A24F63-BEC8-4084-AFEE-F959C2EC1F9E}"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E7D83A99-1A53-4F31-8F60-78ADEA47D08A}" type="presOf" srcId="{3092696A-2051-4C6C-943E-67C0F74A70A6}" destId="{519D94D8-996D-4C2D-96AC-8D35D97F802A}" srcOrd="0" destOrd="0" presId="urn:microsoft.com/office/officeart/2005/8/layout/vList5"/>
    <dgm:cxn modelId="{5F8C9FC8-34C7-4BD0-BFA5-2183E96F2B52}" type="presParOf" srcId="{74630BF4-7214-461A-8BA7-C343E6E92940}" destId="{0DE3DC76-E822-4790-BC1B-ACA2B9223EC8}" srcOrd="0" destOrd="0" presId="urn:microsoft.com/office/officeart/2005/8/layout/vList5"/>
    <dgm:cxn modelId="{E9141B6B-FDCA-4CFD-BB98-D890680FFF41}" type="presParOf" srcId="{0DE3DC76-E822-4790-BC1B-ACA2B9223EC8}" destId="{CDDFF75B-875B-4E2C-867B-E087CA16FF57}" srcOrd="0" destOrd="0" presId="urn:microsoft.com/office/officeart/2005/8/layout/vList5"/>
    <dgm:cxn modelId="{AD753AAA-7B39-401A-9197-0B0418E53BA7}" type="presParOf" srcId="{0DE3DC76-E822-4790-BC1B-ACA2B9223EC8}" destId="{5BA476F6-5032-47EA-9536-23E169D33411}" srcOrd="1" destOrd="0" presId="urn:microsoft.com/office/officeart/2005/8/layout/vList5"/>
    <dgm:cxn modelId="{5376122B-7A5F-4BF8-893F-78508FB87154}" type="presParOf" srcId="{74630BF4-7214-461A-8BA7-C343E6E92940}" destId="{8BF2FA7E-891A-4B09-8FEA-8EF984C6BA30}" srcOrd="1" destOrd="0" presId="urn:microsoft.com/office/officeart/2005/8/layout/vList5"/>
    <dgm:cxn modelId="{01857256-B2B1-41A4-A323-4F46D87043C3}" type="presParOf" srcId="{74630BF4-7214-461A-8BA7-C343E6E92940}" destId="{B79817E4-3357-46E8-96F5-34A0120D82B8}" srcOrd="2" destOrd="0" presId="urn:microsoft.com/office/officeart/2005/8/layout/vList5"/>
    <dgm:cxn modelId="{DAE22845-D7BF-429B-B9B5-B77B994F5F21}" type="presParOf" srcId="{B79817E4-3357-46E8-96F5-34A0120D82B8}" destId="{869370F9-3AD3-45D3-8D92-7EE44FA1412C}" srcOrd="0" destOrd="0" presId="urn:microsoft.com/office/officeart/2005/8/layout/vList5"/>
    <dgm:cxn modelId="{55AD5962-4E99-4CBA-9D5C-8630419AE664}" type="presParOf" srcId="{B79817E4-3357-46E8-96F5-34A0120D82B8}" destId="{4927CC5E-0A6B-443C-96B6-4F22735E4C7F}" srcOrd="1" destOrd="0" presId="urn:microsoft.com/office/officeart/2005/8/layout/vList5"/>
    <dgm:cxn modelId="{65A52386-86D7-462D-A5E4-826D57CA13E0}" type="presParOf" srcId="{74630BF4-7214-461A-8BA7-C343E6E92940}" destId="{7ECC3669-0A9E-46B6-85DF-316C13F9B556}" srcOrd="3" destOrd="0" presId="urn:microsoft.com/office/officeart/2005/8/layout/vList5"/>
    <dgm:cxn modelId="{24643359-9EF4-4237-BB5A-F127328158EA}" type="presParOf" srcId="{74630BF4-7214-461A-8BA7-C343E6E92940}" destId="{29B729FC-CE61-4FBF-9048-E5DB7839633D}" srcOrd="4" destOrd="0" presId="urn:microsoft.com/office/officeart/2005/8/layout/vList5"/>
    <dgm:cxn modelId="{7A489F9F-1F36-425C-BFB6-5152A7A42E81}" type="presParOf" srcId="{29B729FC-CE61-4FBF-9048-E5DB7839633D}" destId="{519D94D8-996D-4C2D-96AC-8D35D97F802A}" srcOrd="0" destOrd="0" presId="urn:microsoft.com/office/officeart/2005/8/layout/vList5"/>
    <dgm:cxn modelId="{7AB65040-A7CC-407B-99B8-4AEFB966C54D}" type="presParOf" srcId="{29B729FC-CE61-4FBF-9048-E5DB7839633D}" destId="{58A24F63-BEC8-4084-AFEE-F959C2EC1F9E}" srcOrd="1" destOrd="0" presId="urn:microsoft.com/office/officeart/2005/8/layout/vList5"/>
    <dgm:cxn modelId="{5644A525-A343-4A73-9859-FC9C951C5F3B}" type="presParOf" srcId="{74630BF4-7214-461A-8BA7-C343E6E92940}" destId="{2FC1463E-9CD5-4F91-94CF-F4422969BAF6}" srcOrd="5" destOrd="0" presId="urn:microsoft.com/office/officeart/2005/8/layout/vList5"/>
    <dgm:cxn modelId="{FA1519DB-33A5-4271-A8B0-373EC579E036}" type="presParOf" srcId="{74630BF4-7214-461A-8BA7-C343E6E92940}" destId="{F9A8EC6C-DC21-426D-9E15-0C0D69307650}" srcOrd="6" destOrd="0" presId="urn:microsoft.com/office/officeart/2005/8/layout/vList5"/>
    <dgm:cxn modelId="{1FF31383-9AD5-4C3E-AAE9-792785D157AF}" type="presParOf" srcId="{F9A8EC6C-DC21-426D-9E15-0C0D69307650}" destId="{E1ECE55C-AAE3-4308-A495-07569BA17FDF}" srcOrd="0" destOrd="0" presId="urn:microsoft.com/office/officeart/2005/8/layout/vList5"/>
    <dgm:cxn modelId="{629FA40D-DE91-4968-A336-4E6B0072BFD9}" type="presParOf" srcId="{F9A8EC6C-DC21-426D-9E15-0C0D69307650}" destId="{ADB46F18-6B64-4F2F-86CD-D5B5072D6BFD}" srcOrd="1" destOrd="0" presId="urn:microsoft.com/office/officeart/2005/8/layout/vList5"/>
    <dgm:cxn modelId="{E9EC80EC-E2B9-4B11-9A5D-035F9BBC6254}" type="presParOf" srcId="{74630BF4-7214-461A-8BA7-C343E6E92940}" destId="{95EEEE0F-FA31-4EE5-80AC-6C2924B0335D}" srcOrd="7" destOrd="0" presId="urn:microsoft.com/office/officeart/2005/8/layout/vList5"/>
    <dgm:cxn modelId="{0E31F42D-ACE3-4266-A34E-011DCBCEC869}" type="presParOf" srcId="{74630BF4-7214-461A-8BA7-C343E6E92940}" destId="{24A52956-29B0-4615-B284-D53D4683BE4A}" srcOrd="8" destOrd="0" presId="urn:microsoft.com/office/officeart/2005/8/layout/vList5"/>
    <dgm:cxn modelId="{CFFD2BF2-8A04-49F8-8A1D-B77C6C2E6B22}" type="presParOf" srcId="{24A52956-29B0-4615-B284-D53D4683BE4A}" destId="{6E5A0C6F-230C-4769-9288-8942CD994F72}" srcOrd="0" destOrd="0" presId="urn:microsoft.com/office/officeart/2005/8/layout/vList5"/>
    <dgm:cxn modelId="{F7A1EA3D-183F-42DF-958C-8A435B156B02}"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đầu</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đầu</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51082-E69A-4919-9612-593A72A103D6}">
      <dsp:nvSpPr>
        <dsp:cNvPr id="0" name=""/>
        <dsp:cNvSpPr/>
      </dsp:nvSpPr>
      <dsp:spPr>
        <a:xfrm>
          <a:off x="284618" y="1187"/>
          <a:ext cx="1027211" cy="1027211"/>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P(</a:t>
          </a:r>
          <a:r>
            <a:rPr lang="en-US" sz="1300" kern="1200" dirty="0" err="1" smtClean="0"/>
            <a:t>c|color</a:t>
          </a:r>
          <a:r>
            <a:rPr lang="en-US" sz="1300" kern="1200" dirty="0" smtClean="0"/>
            <a:t>)</a:t>
          </a:r>
          <a:endParaRPr lang="en-US" sz="1300" kern="1200" dirty="0"/>
        </a:p>
      </dsp:txBody>
      <dsp:txXfrm>
        <a:off x="284618" y="1187"/>
        <a:ext cx="1027211" cy="1027211"/>
      </dsp:txXfrm>
    </dsp:sp>
    <dsp:sp modelId="{0AFE90F6-6E7A-4297-AB4F-514C5EAC2348}">
      <dsp:nvSpPr>
        <dsp:cNvPr id="0" name=""/>
        <dsp:cNvSpPr/>
      </dsp:nvSpPr>
      <dsp:spPr>
        <a:xfrm>
          <a:off x="500333" y="1111808"/>
          <a:ext cx="595782" cy="595782"/>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500333" y="1111808"/>
        <a:ext cx="595782" cy="595782"/>
      </dsp:txXfrm>
    </dsp:sp>
    <dsp:sp modelId="{1323E49E-EA96-42FD-AFB8-B73DB5B43DAC}">
      <dsp:nvSpPr>
        <dsp:cNvPr id="0" name=""/>
        <dsp:cNvSpPr/>
      </dsp:nvSpPr>
      <dsp:spPr>
        <a:xfrm>
          <a:off x="284618" y="1791000"/>
          <a:ext cx="1027211" cy="1027211"/>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err="1" smtClean="0"/>
            <a:t>Ngưỡng</a:t>
          </a:r>
          <a:endParaRPr lang="en-US" sz="1300" kern="1200" dirty="0"/>
        </a:p>
      </dsp:txBody>
      <dsp:txXfrm>
        <a:off x="284618" y="1791000"/>
        <a:ext cx="1027211" cy="1027211"/>
      </dsp:txXfrm>
    </dsp:sp>
    <dsp:sp modelId="{341DC253-8CBD-447D-8CFF-E15C1847425B}">
      <dsp:nvSpPr>
        <dsp:cNvPr id="0" name=""/>
        <dsp:cNvSpPr/>
      </dsp:nvSpPr>
      <dsp:spPr>
        <a:xfrm>
          <a:off x="1465912" y="1218638"/>
          <a:ext cx="326653" cy="382122"/>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1465912" y="1218638"/>
        <a:ext cx="326653" cy="382122"/>
      </dsp:txXfrm>
    </dsp:sp>
    <dsp:sp modelId="{A9BD8E1B-B678-4F9C-8482-F4A9B7474058}">
      <dsp:nvSpPr>
        <dsp:cNvPr id="0" name=""/>
        <dsp:cNvSpPr/>
      </dsp:nvSpPr>
      <dsp:spPr>
        <a:xfrm>
          <a:off x="1928157" y="382488"/>
          <a:ext cx="2054423" cy="2054423"/>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r>
            <a:rPr lang="en-US" sz="4700" kern="1200" dirty="0" err="1" smtClean="0"/>
            <a:t>Phân</a:t>
          </a:r>
          <a:r>
            <a:rPr lang="en-US" sz="4700" kern="1200" dirty="0" smtClean="0"/>
            <a:t> </a:t>
          </a:r>
          <a:r>
            <a:rPr lang="en-US" sz="4700" kern="1200" dirty="0" err="1" smtClean="0"/>
            <a:t>Lớp</a:t>
          </a:r>
          <a:endParaRPr lang="en-US" sz="4700" kern="1200" dirty="0"/>
        </a:p>
      </dsp:txBody>
      <dsp:txXfrm>
        <a:off x="1928157" y="382488"/>
        <a:ext cx="2054423" cy="2054423"/>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FBE9DF-1AF7-4281-82C1-AFBFB89A74E0}" type="datetimeFigureOut">
              <a:rPr lang="en-US" smtClean="0"/>
              <a:pPr/>
              <a:t>7/27/2010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68C36B-7DDE-45A8-8BB3-3B00FE90DC2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hai</a:t>
            </a:r>
            <a:r>
              <a:rPr lang="en-US" baseline="0" dirty="0" smtClean="0"/>
              <a:t> </a:t>
            </a:r>
            <a:r>
              <a:rPr lang="en-US" baseline="0" dirty="0" err="1" smtClean="0"/>
              <a:t>đại</a:t>
            </a:r>
            <a:r>
              <a:rPr lang="en-US" baseline="0" dirty="0" smtClean="0"/>
              <a:t> </a:t>
            </a:r>
            <a:r>
              <a:rPr lang="en-US" baseline="0" dirty="0" err="1" smtClean="0"/>
              <a:t>lượng</a:t>
            </a:r>
            <a:r>
              <a:rPr lang="en-US" baseline="0" dirty="0" smtClean="0"/>
              <a:t> means </a:t>
            </a:r>
            <a:r>
              <a:rPr lang="en-US" baseline="0" dirty="0" err="1" smtClean="0"/>
              <a:t>và</a:t>
            </a:r>
            <a:r>
              <a:rPr lang="en-US" baseline="0" dirty="0" smtClean="0"/>
              <a:t> covariance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xem</a:t>
            </a:r>
            <a:r>
              <a:rPr lang="en-US" baseline="0" dirty="0" smtClean="0"/>
              <a:t> </a:t>
            </a:r>
            <a:r>
              <a:rPr lang="en-US" baseline="0" dirty="0" err="1" smtClean="0"/>
              <a:t>độ</a:t>
            </a:r>
            <a:r>
              <a:rPr lang="en-US" baseline="0" dirty="0" smtClean="0"/>
              <a:t> </a:t>
            </a:r>
            <a:r>
              <a:rPr lang="en-US" baseline="0" dirty="0" err="1" smtClean="0"/>
              <a:t>giống</a:t>
            </a:r>
            <a:r>
              <a:rPr lang="en-US" baseline="0" dirty="0" smtClean="0"/>
              <a:t> </a:t>
            </a:r>
            <a:r>
              <a:rPr lang="en-US" baseline="0" dirty="0" err="1" smtClean="0"/>
              <a:t>nhau</a:t>
            </a:r>
            <a:r>
              <a:rPr lang="en-US" baseline="0" dirty="0" smtClean="0"/>
              <a:t> </a:t>
            </a:r>
            <a:r>
              <a:rPr lang="en-US" baseline="0" dirty="0" err="1" smtClean="0"/>
              <a:t>giữa</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đó</a:t>
            </a:r>
            <a:r>
              <a:rPr lang="en-US" baseline="0" dirty="0" smtClean="0"/>
              <a:t> </a:t>
            </a:r>
            <a:r>
              <a:rPr lang="en-US" baseline="0" dirty="0" err="1" smtClean="0"/>
              <a:t>với</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(P) </a:t>
            </a:r>
            <a:r>
              <a:rPr lang="en-US" baseline="0" dirty="0" err="1" smtClean="0"/>
              <a:t>bằng</a:t>
            </a:r>
            <a:r>
              <a:rPr lang="en-US" baseline="0" dirty="0" smtClean="0"/>
              <a:t> </a:t>
            </a:r>
            <a:r>
              <a:rPr lang="en-US" baseline="0" dirty="0" err="1" smtClean="0"/>
              <a:t>công</a:t>
            </a:r>
            <a:r>
              <a:rPr lang="en-US" baseline="0" dirty="0" smtClean="0"/>
              <a:t> </a:t>
            </a:r>
            <a:r>
              <a:rPr lang="en-US" baseline="0" dirty="0" err="1" smtClean="0"/>
              <a:t>thức</a:t>
            </a:r>
            <a:r>
              <a:rPr lang="en-US" baseline="0" dirty="0" smtClean="0"/>
              <a:t> </a:t>
            </a:r>
            <a:r>
              <a:rPr lang="en-US" baseline="0" dirty="0" err="1" smtClean="0"/>
              <a:t>như</a:t>
            </a:r>
            <a:r>
              <a:rPr lang="en-US" baseline="0" dirty="0" smtClean="0"/>
              <a:t> </a:t>
            </a:r>
            <a:r>
              <a:rPr lang="en-US" baseline="0" dirty="0" err="1" smtClean="0"/>
              <a:t>trên</a:t>
            </a:r>
            <a:r>
              <a:rPr lang="en-US" baseline="0" dirty="0" smtClean="0"/>
              <a:t> slide.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ta</a:t>
            </a:r>
            <a:r>
              <a:rPr lang="en-US" baseline="0" dirty="0" smtClean="0"/>
              <a:t> </a:t>
            </a:r>
            <a:r>
              <a:rPr lang="en-US" baseline="0" dirty="0" err="1" smtClean="0"/>
              <a:t>sẽ</a:t>
            </a:r>
            <a:r>
              <a:rPr lang="en-US" baseline="0" dirty="0" smtClean="0"/>
              <a:t> 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một</a:t>
            </a:r>
            <a:r>
              <a:rPr lang="en-US" baseline="0" dirty="0" smtClean="0"/>
              <a:t> </a:t>
            </a:r>
            <a:r>
              <a:rPr lang="en-US" baseline="0" dirty="0" err="1" smtClean="0"/>
              <a:t>ngưỡng</a:t>
            </a:r>
            <a:r>
              <a:rPr lang="en-US" baseline="0" dirty="0" smtClean="0"/>
              <a:t> </a:t>
            </a:r>
            <a:r>
              <a:rPr lang="en-US" baseline="0" dirty="0" err="1" smtClean="0"/>
              <a:t>được</a:t>
            </a:r>
            <a:r>
              <a:rPr lang="en-US" baseline="0" dirty="0" smtClean="0"/>
              <a:t> </a:t>
            </a:r>
            <a:r>
              <a:rPr lang="en-US" baseline="0" dirty="0" err="1" smtClean="0"/>
              <a:t>chọn</a:t>
            </a:r>
            <a:r>
              <a:rPr lang="en-US" baseline="0" dirty="0" smtClean="0"/>
              <a:t> </a:t>
            </a:r>
            <a:r>
              <a:rPr lang="en-US" baseline="0" dirty="0" err="1" smtClean="0"/>
              <a:t>trước</a:t>
            </a:r>
            <a:r>
              <a:rPr lang="en-US" baseline="0" dirty="0" smtClean="0"/>
              <a:t>. </a:t>
            </a:r>
            <a:r>
              <a:rPr lang="en-US" baseline="0" dirty="0" err="1" smtClean="0"/>
              <a:t>Nếu</a:t>
            </a:r>
            <a:r>
              <a:rPr lang="en-US" baseline="0" dirty="0" smtClean="0"/>
              <a:t> P&gt;</a:t>
            </a:r>
            <a:r>
              <a:rPr lang="en-US" baseline="0" dirty="0" err="1" smtClean="0"/>
              <a:t>ngưỡng</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luận</a:t>
            </a:r>
            <a:r>
              <a:rPr lang="en-US" baseline="0" dirty="0" smtClean="0"/>
              <a:t> </a:t>
            </a:r>
            <a:r>
              <a:rPr lang="en-US" baseline="0" dirty="0" err="1" smtClean="0"/>
              <a:t>rằng</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thì</a:t>
            </a:r>
            <a:r>
              <a:rPr lang="en-US" baseline="0" dirty="0" smtClean="0"/>
              <a:t> </a:t>
            </a:r>
            <a:r>
              <a:rPr lang="en-US" baseline="0" dirty="0" err="1" smtClean="0"/>
              <a:t>không</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khi</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Single Gaussian. Ta </a:t>
            </a:r>
            <a:r>
              <a:rPr lang="en-US" baseline="0" dirty="0" err="1" smtClean="0"/>
              <a:t>thấy</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err="1" smtClean="0"/>
              <a:t>có</a:t>
            </a:r>
            <a:r>
              <a:rPr lang="en-US" baseline="0" smtClean="0"/>
              <a:t> màu gần giống màu </a:t>
            </a:r>
            <a:r>
              <a:rPr lang="en-US" baseline="0" err="1" smtClean="0"/>
              <a:t>tóc</a:t>
            </a:r>
            <a:r>
              <a:rPr lang="en-US" baseline="0" smtClean="0"/>
              <a:t> đều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Tuy</a:t>
            </a:r>
            <a:r>
              <a:rPr lang="en-US" baseline="0" dirty="0" smtClean="0"/>
              <a:t> </a:t>
            </a:r>
            <a:r>
              <a:rPr lang="en-US" baseline="0" dirty="0" err="1" smtClean="0"/>
              <a:t>nhiên</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một</a:t>
            </a:r>
            <a:r>
              <a:rPr lang="en-US" baseline="0" dirty="0" smtClean="0"/>
              <a:t> </a:t>
            </a:r>
            <a:r>
              <a:rPr lang="en-US" baseline="0" err="1" smtClean="0"/>
              <a:t>số</a:t>
            </a:r>
            <a:r>
              <a:rPr lang="en-US" baseline="0" smtClean="0"/>
              <a:t> nhiễu </a:t>
            </a:r>
            <a:r>
              <a:rPr lang="en-US" baseline="0" dirty="0" err="1" smtClean="0"/>
              <a:t>như</a:t>
            </a:r>
            <a:r>
              <a:rPr lang="en-US" baseline="0" dirty="0" smtClean="0"/>
              <a:t>: </a:t>
            </a:r>
            <a:r>
              <a:rPr lang="en-US" baseline="0" dirty="0" err="1" smtClean="0"/>
              <a:t>vùng</a:t>
            </a:r>
            <a:r>
              <a:rPr lang="en-US" baseline="0" dirty="0" smtClean="0"/>
              <a:t> </a:t>
            </a:r>
            <a:r>
              <a:rPr lang="en-US" baseline="0" dirty="0" err="1" smtClean="0"/>
              <a:t>tối</a:t>
            </a:r>
            <a:r>
              <a:rPr lang="en-US" baseline="0" dirty="0" smtClean="0"/>
              <a:t> </a:t>
            </a:r>
            <a:r>
              <a:rPr lang="en-US" baseline="0" dirty="0" err="1" smtClean="0"/>
              <a:t>của</a:t>
            </a:r>
            <a:r>
              <a:rPr lang="en-US" baseline="0" dirty="0" smtClean="0"/>
              <a:t> </a:t>
            </a:r>
            <a:r>
              <a:rPr lang="en-US" baseline="0" dirty="0" err="1" smtClean="0"/>
              <a:t>bàn</a:t>
            </a:r>
            <a:r>
              <a:rPr lang="en-US" baseline="0" dirty="0" smtClean="0"/>
              <a:t> </a:t>
            </a:r>
            <a:r>
              <a:rPr lang="en-US" baseline="0" dirty="0" err="1" smtClean="0"/>
              <a:t>ghế</a:t>
            </a:r>
            <a:r>
              <a:rPr lang="en-US" baseline="0" dirty="0" smtClean="0"/>
              <a:t>, </a:t>
            </a:r>
            <a:r>
              <a:rPr lang="en-US" baseline="0" dirty="0" err="1" smtClean="0"/>
              <a:t>các</a:t>
            </a:r>
            <a:r>
              <a:rPr lang="en-US" baseline="0" dirty="0" smtClean="0"/>
              <a:t> </a:t>
            </a:r>
            <a:r>
              <a:rPr lang="en-US" baseline="0" dirty="0" err="1" smtClean="0"/>
              <a:t>vật</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giống</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cũng</a:t>
            </a:r>
            <a:r>
              <a:rPr lang="en-US" baseline="0" dirty="0" smtClean="0"/>
              <a:t> </a:t>
            </a:r>
            <a:r>
              <a:rPr lang="en-US" baseline="0" dirty="0" err="1" smtClean="0"/>
              <a:t>sẽ</a:t>
            </a:r>
            <a:r>
              <a:rPr lang="en-US" baseline="0" dirty="0" smtClean="0"/>
              <a:t> </a:t>
            </a:r>
            <a:r>
              <a:rPr lang="en-US" baseline="0" dirty="0" err="1" smtClean="0"/>
              <a:t>bị</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Hệ</a:t>
            </a:r>
            <a:r>
              <a:rPr lang="en-US" baseline="0" dirty="0" smtClean="0"/>
              <a:t> </a:t>
            </a:r>
            <a:r>
              <a:rPr lang="en-US" baseline="0" err="1" smtClean="0"/>
              <a:t>thống</a:t>
            </a:r>
            <a:r>
              <a:rPr lang="en-US" baseline="0" smtClean="0"/>
              <a:t> chia </a:t>
            </a:r>
            <a:r>
              <a:rPr lang="en-US" baseline="0" dirty="0" err="1" smtClean="0"/>
              <a:t>làm</a:t>
            </a:r>
            <a:r>
              <a:rPr lang="en-US" baseline="0" dirty="0" smtClean="0"/>
              <a:t> 3 </a:t>
            </a:r>
            <a:r>
              <a:rPr lang="en-US" baseline="0" dirty="0" err="1" smtClean="0"/>
              <a:t>phần</a:t>
            </a:r>
            <a:r>
              <a:rPr lang="en-US" baseline="0" dirty="0" smtClean="0"/>
              <a:t>:</a:t>
            </a:r>
          </a:p>
          <a:p>
            <a:r>
              <a:rPr lang="en-US" baseline="0" dirty="0" err="1" smtClean="0"/>
              <a:t>Phần</a:t>
            </a:r>
            <a:r>
              <a:rPr lang="en-US" baseline="0" dirty="0" smtClean="0"/>
              <a:t> 1: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những</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tiềm</a:t>
            </a:r>
            <a:r>
              <a:rPr lang="en-US" baseline="0" dirty="0" smtClean="0"/>
              <a:t> </a:t>
            </a:r>
            <a:r>
              <a:rPr lang="en-US" baseline="0" dirty="0" err="1" smtClean="0"/>
              <a:t>năng</a:t>
            </a:r>
            <a:r>
              <a:rPr lang="en-US" baseline="0" dirty="0" smtClean="0"/>
              <a:t> </a:t>
            </a:r>
            <a:r>
              <a:rPr lang="en-US" baseline="0" dirty="0" err="1" smtClean="0"/>
              <a:t>mà</a:t>
            </a:r>
            <a:r>
              <a:rPr lang="en-US" baseline="0" dirty="0" smtClean="0"/>
              <a:t> </a:t>
            </a:r>
            <a:r>
              <a:rPr lang="en-US" baseline="0" dirty="0" err="1" smtClean="0"/>
              <a:t>tại</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a:t>
            </a:r>
          </a:p>
          <a:p>
            <a:r>
              <a:rPr lang="en-US" baseline="0" dirty="0" err="1" smtClean="0"/>
              <a:t>Phần</a:t>
            </a:r>
            <a:r>
              <a:rPr lang="en-US" baseline="0" dirty="0" smtClean="0"/>
              <a:t> 2: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cùng</a:t>
            </a:r>
            <a:r>
              <a:rPr lang="en-US" baseline="0" dirty="0" smtClean="0"/>
              <a:t> </a:t>
            </a:r>
            <a:r>
              <a:rPr lang="en-US" baseline="0" dirty="0" err="1" smtClean="0"/>
              <a:t>với</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Do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những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tối</a:t>
            </a:r>
            <a:r>
              <a:rPr lang="en-US" baseline="0" dirty="0" smtClean="0"/>
              <a:t> </a:t>
            </a:r>
            <a:r>
              <a:rPr lang="en-US" baseline="0" dirty="0" err="1" smtClean="0"/>
              <a:t>như</a:t>
            </a:r>
            <a:r>
              <a:rPr lang="en-US" baseline="0" dirty="0" smtClean="0"/>
              <a:t>: </a:t>
            </a:r>
            <a:r>
              <a:rPr lang="en-US" baseline="0" dirty="0" err="1" smtClean="0"/>
              <a:t>góc</a:t>
            </a:r>
            <a:r>
              <a:rPr lang="en-US" baseline="0" dirty="0" smtClean="0"/>
              <a:t> </a:t>
            </a:r>
            <a:r>
              <a:rPr lang="en-US" baseline="0" dirty="0" err="1" smtClean="0"/>
              <a:t>khuất</a:t>
            </a:r>
            <a:r>
              <a:rPr lang="en-US" baseline="0" dirty="0" smtClean="0"/>
              <a:t>, </a:t>
            </a:r>
            <a:r>
              <a:rPr lang="en-US" baseline="0" dirty="0" err="1" smtClean="0"/>
              <a:t>khung</a:t>
            </a:r>
            <a:r>
              <a:rPr lang="en-US" baseline="0" dirty="0" smtClean="0"/>
              <a:t> </a:t>
            </a:r>
            <a:r>
              <a:rPr lang="en-US" baseline="0" dirty="0" err="1" smtClean="0"/>
              <a:t>cửa</a:t>
            </a:r>
            <a:r>
              <a:rPr lang="en-US" baseline="0" dirty="0" smtClean="0"/>
              <a:t> …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nhiễu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trên</a:t>
            </a:r>
            <a:endParaRPr lang="en-US" baseline="0" dirty="0" smtClean="0"/>
          </a:p>
          <a:p>
            <a:r>
              <a:rPr lang="en-US" baseline="0" dirty="0" err="1" smtClean="0"/>
              <a:t>Phần</a:t>
            </a:r>
            <a:r>
              <a:rPr lang="en-US" baseline="0" dirty="0" smtClean="0"/>
              <a:t> 3: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so </a:t>
            </a:r>
            <a:r>
              <a:rPr lang="en-US" baseline="0" dirty="0" err="1" smtClean="0"/>
              <a:t>khớp</a:t>
            </a:r>
            <a:r>
              <a:rPr lang="en-US" baseline="0" dirty="0" smtClean="0"/>
              <a:t> </a:t>
            </a:r>
            <a:r>
              <a:rPr lang="en-US" baseline="0" dirty="0" err="1" smtClean="0"/>
              <a:t>theo</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snake.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lại</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bước</a:t>
            </a:r>
            <a:r>
              <a:rPr lang="en-US" baseline="0" dirty="0" smtClean="0"/>
              <a:t> 2. </a:t>
            </a:r>
            <a:r>
              <a:rPr lang="en-US" baseline="0" dirty="0" err="1" smtClean="0"/>
              <a:t>Giúp</a:t>
            </a:r>
            <a:r>
              <a:rPr lang="en-US" baseline="0" dirty="0" smtClean="0"/>
              <a:t> </a:t>
            </a:r>
            <a:r>
              <a:rPr lang="en-US" baseline="0" dirty="0" err="1" smtClean="0"/>
              <a:t>tăng</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Dữ</a:t>
            </a:r>
            <a:r>
              <a:rPr lang="en-US" baseline="0" dirty="0" smtClean="0"/>
              <a:t> </a:t>
            </a:r>
            <a:r>
              <a:rPr lang="en-US" baseline="0" dirty="0" err="1" smtClean="0"/>
              <a:t>liệu</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là</a:t>
            </a:r>
            <a:r>
              <a:rPr lang="en-US" baseline="0" dirty="0" smtClean="0"/>
              <a:t> </a:t>
            </a:r>
            <a:r>
              <a:rPr lang="en-US" baseline="0" dirty="0" err="1" smtClean="0"/>
              <a:t>các</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được</a:t>
            </a:r>
            <a:r>
              <a:rPr lang="en-US" baseline="0" dirty="0" smtClean="0"/>
              <a:t> </a:t>
            </a:r>
            <a:r>
              <a:rPr lang="en-US" baseline="0" err="1" smtClean="0"/>
              <a:t>phát</a:t>
            </a:r>
            <a:r>
              <a:rPr lang="en-US" baseline="0" smtClean="0"/>
              <a:t> hiện là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dirty="0" smtClean="0"/>
              <a:t>Do </a:t>
            </a:r>
            <a:r>
              <a:rPr lang="en-US" dirty="0" err="1" smtClean="0"/>
              <a:t>tại</a:t>
            </a:r>
            <a:r>
              <a:rPr lang="en-US" baseline="0" dirty="0" smtClean="0"/>
              <a:t> </a:t>
            </a:r>
            <a:r>
              <a:rPr lang="en-US" baseline="0" dirty="0" err="1" smtClean="0"/>
              <a:t>bước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có</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nhiễu</a:t>
            </a:r>
            <a:r>
              <a:rPr lang="en-US" baseline="0" dirty="0" smtClean="0"/>
              <a:t> </a:t>
            </a:r>
            <a:r>
              <a:rPr lang="en-US" baseline="0" dirty="0" err="1" smtClean="0"/>
              <a:t>tương</a:t>
            </a:r>
            <a:r>
              <a:rPr lang="en-US" baseline="0" dirty="0" smtClean="0"/>
              <a:t> </a:t>
            </a:r>
            <a:r>
              <a:rPr lang="en-US" baseline="0" dirty="0" err="1" smtClean="0"/>
              <a:t>đối</a:t>
            </a:r>
            <a:r>
              <a:rPr lang="en-US" baseline="0" dirty="0" smtClean="0"/>
              <a:t> </a:t>
            </a:r>
            <a:r>
              <a:rPr lang="en-US" baseline="0" dirty="0" err="1" smtClean="0"/>
              <a:t>nhiều</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để</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bớt</a:t>
            </a:r>
            <a:r>
              <a:rPr lang="en-US" baseline="0" dirty="0" smtClean="0"/>
              <a:t> </a:t>
            </a:r>
            <a:r>
              <a:rPr lang="en-US" baseline="0" dirty="0" err="1" smtClean="0"/>
              <a:t>những</a:t>
            </a:r>
            <a:r>
              <a:rPr lang="en-US" baseline="0" dirty="0" smtClean="0"/>
              <a:t> </a:t>
            </a:r>
            <a:r>
              <a:rPr lang="en-US" baseline="0" dirty="0" err="1" smtClean="0"/>
              <a:t>nhiễu</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trước</a:t>
            </a:r>
            <a:r>
              <a:rPr lang="en-US" baseline="0" dirty="0" smtClean="0"/>
              <a:t>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Ý</a:t>
            </a:r>
            <a:r>
              <a:rPr lang="en-US" baseline="0" dirty="0" smtClean="0"/>
              <a:t> </a:t>
            </a:r>
            <a:r>
              <a:rPr lang="en-US" baseline="0" dirty="0" err="1" smtClean="0"/>
              <a:t>tưởng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này</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ảnh</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là</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baseline="0" dirty="0" err="1" smtClean="0"/>
              <a:t>như</a:t>
            </a:r>
            <a:r>
              <a:rPr lang="en-US" baseline="0" dirty="0" smtClean="0"/>
              <a:t> </a:t>
            </a:r>
            <a:r>
              <a:rPr lang="en-US" baseline="0" dirty="0" err="1" smtClean="0"/>
              <a:t>hình</a:t>
            </a:r>
            <a:r>
              <a:rPr lang="en-US" baseline="0" dirty="0" smtClean="0"/>
              <a:t>. </a:t>
            </a:r>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rút</a:t>
            </a:r>
            <a:r>
              <a:rPr lang="en-US" baseline="0" dirty="0" smtClean="0"/>
              <a:t> </a:t>
            </a:r>
            <a:r>
              <a:rPr lang="en-US" baseline="0" dirty="0" err="1" smtClean="0"/>
              <a:t>trích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và</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để</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err="1" smtClean="0"/>
              <a:t>việc</a:t>
            </a:r>
            <a:r>
              <a:rPr lang="en-US" baseline="0" smtClean="0"/>
              <a:t> phân biệt đâu </a:t>
            </a:r>
            <a:r>
              <a:rPr lang="en-US" baseline="0" dirty="0" err="1" smtClean="0"/>
              <a:t>thật</a:t>
            </a:r>
            <a:r>
              <a:rPr lang="en-US" baseline="0" dirty="0" smtClean="0"/>
              <a:t> </a:t>
            </a:r>
            <a:r>
              <a:rPr lang="en-US" baseline="0" dirty="0" err="1" smtClean="0"/>
              <a:t>sự</a:t>
            </a:r>
            <a:r>
              <a:rPr lang="en-US" baseline="0" dirty="0" smtClean="0"/>
              <a:t> </a:t>
            </a:r>
            <a:r>
              <a:rPr lang="en-US" baseline="0" dirty="0" err="1" smtClean="0"/>
              <a:t>là</a:t>
            </a:r>
            <a:r>
              <a:rPr lang="en-US" baseline="0" dirty="0" smtClean="0"/>
              <a:t> </a:t>
            </a:r>
            <a:r>
              <a:rPr lang="en-US" baseline="0" dirty="0" err="1" smtClean="0"/>
              <a:t>người</a:t>
            </a:r>
            <a:r>
              <a:rPr lang="en-US" baseline="0" dirty="0" smtClean="0"/>
              <a:t>, </a:t>
            </a:r>
            <a:r>
              <a:rPr lang="en-US" baseline="0" dirty="0" err="1" smtClean="0"/>
              <a:t>đâu</a:t>
            </a:r>
            <a:r>
              <a:rPr lang="en-US" baseline="0" dirty="0" smtClean="0"/>
              <a:t> </a:t>
            </a:r>
            <a:r>
              <a:rPr lang="en-US" baseline="0" dirty="0" err="1" smtClean="0"/>
              <a:t>là</a:t>
            </a:r>
            <a:r>
              <a:rPr lang="en-US" baseline="0" dirty="0" smtClean="0"/>
              <a:t> </a:t>
            </a:r>
            <a:r>
              <a:rPr lang="en-US" baseline="0" dirty="0" err="1" smtClean="0"/>
              <a:t>nhiễu</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p:cNvSpPr>
            <a:spLocks noGrp="1" noChangeArrowheads="1"/>
          </p:cNvSpPr>
          <p:nvPr>
            <p:ph type="sldNum" sz="quarter"/>
          </p:nvPr>
        </p:nvSpPr>
        <p:spPr>
          <a:noFill/>
        </p:spPr>
        <p:txBody>
          <a:bodyPr/>
          <a:lstStyle/>
          <a:p>
            <a:fld id="{A99039CB-2F48-4698-9930-6E21CCE62FB7}" type="slidenum">
              <a:rPr lang="fi-FI" smtClean="0">
                <a:ea typeface="DejaVu Sans" charset="0"/>
              </a:rPr>
              <a:pPr/>
              <a:t>22</a:t>
            </a:fld>
            <a:endParaRPr lang="fi-FI" smtClean="0">
              <a:ea typeface="DejaVu Sans" charset="0"/>
            </a:endParaRPr>
          </a:p>
        </p:txBody>
      </p:sp>
      <p:sp>
        <p:nvSpPr>
          <p:cNvPr id="17411"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7412" name="Rectangle 2"/>
          <p:cNvSpPr>
            <a:spLocks noGrp="1" noChangeArrowheads="1"/>
          </p:cNvSpPr>
          <p:nvPr>
            <p:ph type="body" idx="1"/>
          </p:nvPr>
        </p:nvSpPr>
        <p:spPr>
          <a:xfrm>
            <a:off x="685512" y="4343230"/>
            <a:ext cx="5486976" cy="4115139"/>
          </a:xfrm>
          <a:noFill/>
          <a:ln/>
        </p:spPr>
        <p:txBody>
          <a:bodyPr wrap="none" anchor="ctr"/>
          <a:lstStyle/>
          <a:p>
            <a:r>
              <a:rPr lang="en-US" dirty="0" err="1" smtClean="0"/>
              <a:t>Đọc</a:t>
            </a:r>
            <a:r>
              <a:rPr lang="en-US" dirty="0" smtClean="0"/>
              <a:t> slide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6"/>
          <p:cNvSpPr>
            <a:spLocks noGrp="1" noChangeArrowheads="1"/>
          </p:cNvSpPr>
          <p:nvPr>
            <p:ph type="sldNum" sz="quarter"/>
          </p:nvPr>
        </p:nvSpPr>
        <p:spPr>
          <a:noFill/>
        </p:spPr>
        <p:txBody>
          <a:bodyPr/>
          <a:lstStyle/>
          <a:p>
            <a:fld id="{527E60A5-F186-4E56-B3AF-AF172B4CEBB7}" type="slidenum">
              <a:rPr lang="fi-FI" smtClean="0">
                <a:ea typeface="DejaVu Sans" charset="0"/>
              </a:rPr>
              <a:pPr/>
              <a:t>23</a:t>
            </a:fld>
            <a:endParaRPr lang="fi-FI" smtClean="0">
              <a:ea typeface="DejaVu Sans" charset="0"/>
            </a:endParaRPr>
          </a:p>
        </p:txBody>
      </p:sp>
      <p:sp>
        <p:nvSpPr>
          <p:cNvPr id="18435"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8436" name="Rectangle 2"/>
          <p:cNvSpPr>
            <a:spLocks noGrp="1" noChangeArrowheads="1"/>
          </p:cNvSpPr>
          <p:nvPr>
            <p:ph type="body" idx="1"/>
          </p:nvPr>
        </p:nvSpPr>
        <p:spPr>
          <a:xfrm>
            <a:off x="685512" y="4343231"/>
            <a:ext cx="5486976" cy="4037751"/>
          </a:xfrm>
          <a:noFill/>
          <a:ln/>
        </p:spPr>
        <p:txBody>
          <a:bodyPr wrap="none" anchor="ctr"/>
          <a:lstStyle/>
          <a:p>
            <a:r>
              <a:rPr lang="en-US" dirty="0" err="1" smtClean="0"/>
              <a:t>Đọc</a:t>
            </a:r>
            <a:r>
              <a:rPr lang="en-US" baseline="0" dirty="0" smtClean="0"/>
              <a:t> slide </a:t>
            </a:r>
            <a:r>
              <a:rPr lang="en-US" baseline="0" dirty="0" err="1" smtClean="0"/>
              <a:t>luôn</a:t>
            </a:r>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sơ</a:t>
            </a:r>
            <a:r>
              <a:rPr lang="en-US" baseline="0" dirty="0" smtClean="0"/>
              <a:t> </a:t>
            </a:r>
            <a:r>
              <a:rPr lang="en-US" baseline="0" dirty="0" err="1" smtClean="0"/>
              <a:t>đồ</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rút</a:t>
            </a:r>
            <a:r>
              <a:rPr lang="en-US" baseline="0" dirty="0" smtClean="0"/>
              <a:t> </a:t>
            </a:r>
            <a:r>
              <a:rPr lang="en-US" baseline="0" dirty="0" err="1" smtClean="0"/>
              <a:t>trích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cho</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này</a:t>
            </a:r>
            <a:r>
              <a:rPr lang="en-US" baseline="0" dirty="0" smtClean="0"/>
              <a:t> </a:t>
            </a:r>
            <a:r>
              <a:rPr lang="en-US" baseline="0" dirty="0" err="1" smtClean="0"/>
              <a:t>trải</a:t>
            </a:r>
            <a:r>
              <a:rPr lang="en-US" baseline="0" dirty="0" smtClean="0"/>
              <a:t> qua </a:t>
            </a:r>
            <a:r>
              <a:rPr lang="en-US" baseline="0" dirty="0" err="1" smtClean="0"/>
              <a:t>nhiều</a:t>
            </a:r>
            <a:r>
              <a:rPr lang="en-US" baseline="0" dirty="0" smtClean="0"/>
              <a:t> </a:t>
            </a:r>
            <a:r>
              <a:rPr lang="en-US" baseline="0" dirty="0" err="1" smtClean="0"/>
              <a:t>bước</a:t>
            </a:r>
            <a:r>
              <a:rPr lang="en-US" baseline="0" dirty="0" smtClean="0"/>
              <a:t>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Bước</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ta</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cân</a:t>
            </a:r>
            <a:r>
              <a:rPr lang="en-US" baseline="0" dirty="0" smtClean="0"/>
              <a:t> </a:t>
            </a:r>
            <a:r>
              <a:rPr lang="en-US" baseline="0" dirty="0" err="1" smtClean="0"/>
              <a:t>bằng</a:t>
            </a:r>
            <a:r>
              <a:rPr lang="en-US" baseline="0" dirty="0" smtClean="0"/>
              <a:t> histogram.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là</a:t>
            </a:r>
            <a:r>
              <a:rPr lang="en-US" baseline="0" dirty="0" smtClean="0"/>
              <a:t> </a:t>
            </a:r>
            <a:r>
              <a:rPr lang="en-US" baseline="0" dirty="0" err="1" smtClean="0"/>
              <a:t>để</a:t>
            </a:r>
            <a:r>
              <a:rPr lang="en-US" baseline="0" dirty="0" smtClean="0"/>
              <a:t> </a:t>
            </a:r>
            <a:r>
              <a:rPr lang="en-US" baseline="0" dirty="0" err="1" smtClean="0"/>
              <a:t>giảm</a:t>
            </a:r>
            <a:r>
              <a:rPr lang="en-US" baseline="0" dirty="0" smtClean="0"/>
              <a:t> </a:t>
            </a:r>
            <a:r>
              <a:rPr lang="en-US" baseline="0" dirty="0" err="1" smtClean="0"/>
              <a:t>sự</a:t>
            </a:r>
            <a:r>
              <a:rPr lang="en-US" baseline="0" dirty="0" smtClean="0"/>
              <a:t> </a:t>
            </a:r>
            <a:r>
              <a:rPr lang="en-US" baseline="0" dirty="0" err="1" smtClean="0"/>
              <a:t>ảnh</a:t>
            </a:r>
            <a:r>
              <a:rPr lang="en-US" baseline="0" dirty="0" smtClean="0"/>
              <a:t> </a:t>
            </a:r>
            <a:r>
              <a:rPr lang="en-US" baseline="0" dirty="0" err="1" smtClean="0"/>
              <a:t>hưởng</a:t>
            </a:r>
            <a:r>
              <a:rPr lang="en-US" baseline="0" dirty="0" smtClean="0"/>
              <a:t> </a:t>
            </a:r>
            <a:r>
              <a:rPr lang="en-US" baseline="0" dirty="0" err="1" smtClean="0"/>
              <a:t>của</a:t>
            </a:r>
            <a:r>
              <a:rPr lang="en-US" baseline="0" dirty="0" smtClean="0"/>
              <a:t> </a:t>
            </a:r>
            <a:r>
              <a:rPr lang="en-US" baseline="0" dirty="0" err="1" smtClean="0"/>
              <a:t>ánh</a:t>
            </a:r>
            <a:r>
              <a:rPr lang="en-US" baseline="0" dirty="0" smtClean="0"/>
              <a:t> </a:t>
            </a:r>
            <a:r>
              <a:rPr lang="en-US" baseline="0" dirty="0" err="1" smtClean="0"/>
              <a:t>sáng</a:t>
            </a:r>
            <a:endParaRPr lang="en-US" baseline="0" dirty="0" smtClean="0"/>
          </a:p>
          <a:p>
            <a:r>
              <a:rPr lang="en-US" baseline="0" dirty="0" smtClean="0"/>
              <a:t>(</a:t>
            </a:r>
            <a:r>
              <a:rPr lang="vi-VN" baseline="0" dirty="0" smtClean="0"/>
              <a:t>thì nó làm giảm sự khác biệt giữa sáng và tối</a:t>
            </a:r>
            <a:r>
              <a:rPr lang="en-US" baseline="0" dirty="0" smtClean="0"/>
              <a:t>.</a:t>
            </a:r>
            <a:r>
              <a:rPr lang="vi-VN" baseline="0" dirty="0" smtClean="0"/>
              <a:t> những vùng bị as chiếu vào</a:t>
            </a:r>
            <a:r>
              <a:rPr lang="en-US" baseline="0" dirty="0" smtClean="0"/>
              <a:t>, </a:t>
            </a:r>
            <a:r>
              <a:rPr lang="vi-VN" baseline="0" dirty="0" smtClean="0"/>
              <a:t>chỗ đó</a:t>
            </a:r>
            <a:r>
              <a:rPr lang="en-US" baseline="0" dirty="0" smtClean="0"/>
              <a:t> </a:t>
            </a:r>
            <a:r>
              <a:rPr lang="en-US" baseline="0" dirty="0" err="1" smtClean="0"/>
              <a:t>có</a:t>
            </a:r>
            <a:r>
              <a:rPr lang="vi-VN" baseline="0" dirty="0" smtClean="0"/>
              <a:t> histogram màu sáng tăng nhiều</a:t>
            </a:r>
            <a:r>
              <a:rPr lang="en-US" baseline="0" dirty="0" smtClean="0"/>
              <a:t>. Do </a:t>
            </a:r>
            <a:r>
              <a:rPr lang="en-US" baseline="0" dirty="0" err="1" smtClean="0"/>
              <a:t>vậy</a:t>
            </a:r>
            <a:r>
              <a:rPr lang="vi-VN" baseline="0" dirty="0" smtClean="0"/>
              <a:t> ta cân bằng lại thì nó ko còn nhiều pixel màu sáng nữa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Ngày</a:t>
            </a:r>
            <a:r>
              <a:rPr lang="en-US" baseline="0" dirty="0" smtClean="0"/>
              <a:t> nay do </a:t>
            </a:r>
            <a:r>
              <a:rPr lang="en-US" baseline="0" dirty="0" err="1" smtClean="0"/>
              <a:t>sự</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về</a:t>
            </a:r>
            <a:r>
              <a:rPr lang="en-US" baseline="0" dirty="0" smtClean="0"/>
              <a:t> </a:t>
            </a:r>
            <a:r>
              <a:rPr lang="en-US" baseline="0" dirty="0" err="1" smtClean="0"/>
              <a:t>khoa</a:t>
            </a:r>
            <a:r>
              <a:rPr lang="en-US" baseline="0" dirty="0" smtClean="0"/>
              <a:t> </a:t>
            </a:r>
            <a:r>
              <a:rPr lang="en-US" baseline="0" dirty="0" err="1" smtClean="0"/>
              <a:t>học</a:t>
            </a:r>
            <a:r>
              <a:rPr lang="en-US" baseline="0" dirty="0" smtClean="0"/>
              <a:t> </a:t>
            </a:r>
            <a:r>
              <a:rPr lang="en-US" baseline="0" dirty="0" err="1" smtClean="0"/>
              <a:t>kỹ</a:t>
            </a:r>
            <a:r>
              <a:rPr lang="en-US" baseline="0" dirty="0" smtClean="0"/>
              <a:t> </a:t>
            </a:r>
            <a:r>
              <a:rPr lang="en-US" baseline="0" dirty="0" err="1" smtClean="0"/>
              <a:t>thuật</a:t>
            </a:r>
            <a:r>
              <a:rPr lang="en-US" baseline="0" smtClean="0"/>
              <a:t>, công </a:t>
            </a:r>
            <a:r>
              <a:rPr lang="en-US" baseline="0" dirty="0" err="1" smtClean="0"/>
              <a:t>nghệ</a:t>
            </a:r>
            <a:r>
              <a:rPr lang="en-US" baseline="0" dirty="0" smtClean="0"/>
              <a:t> </a:t>
            </a:r>
            <a:r>
              <a:rPr lang="en-US" baseline="0" dirty="0" err="1" smtClean="0"/>
              <a:t>thông</a:t>
            </a:r>
            <a:r>
              <a:rPr lang="en-US" baseline="0" dirty="0" smtClean="0"/>
              <a:t> tin </a:t>
            </a:r>
            <a:r>
              <a:rPr lang="en-US" baseline="0" dirty="0" err="1" smtClean="0"/>
              <a:t>được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a:t>
            </a:r>
            <a:r>
              <a:rPr lang="en-US" baseline="0" dirty="0" err="1" smtClean="0"/>
              <a:t>trong</a:t>
            </a:r>
            <a:r>
              <a:rPr lang="en-US" baseline="0" dirty="0" smtClean="0"/>
              <a:t> </a:t>
            </a:r>
            <a:r>
              <a:rPr lang="en-US" baseline="0" dirty="0" err="1" smtClean="0"/>
              <a:t>đời</a:t>
            </a:r>
            <a:r>
              <a:rPr lang="en-US" baseline="0" dirty="0" smtClean="0"/>
              <a:t> </a:t>
            </a:r>
            <a:r>
              <a:rPr lang="en-US" baseline="0" dirty="0" err="1" smtClean="0"/>
              <a:t>sống</a:t>
            </a:r>
            <a:r>
              <a:rPr lang="en-US" baseline="0" smtClean="0"/>
              <a:t>. Vấn </a:t>
            </a:r>
            <a:r>
              <a:rPr lang="en-US" baseline="0" dirty="0" err="1" smtClean="0"/>
              <a:t>đề</a:t>
            </a:r>
            <a:r>
              <a:rPr lang="en-US" baseline="0" dirty="0" smtClean="0"/>
              <a:t> </a:t>
            </a:r>
            <a:r>
              <a:rPr lang="en-US" baseline="0" dirty="0" err="1" smtClean="0"/>
              <a:t>về</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và</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được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lĩnh</a:t>
            </a:r>
            <a:r>
              <a:rPr lang="en-US" baseline="0" dirty="0" smtClean="0"/>
              <a:t> </a:t>
            </a:r>
            <a:r>
              <a:rPr lang="en-US" baseline="0" dirty="0" err="1" smtClean="0"/>
              <a:t>vực</a:t>
            </a:r>
            <a:r>
              <a:rPr lang="en-US" baseline="0" dirty="0" smtClean="0"/>
              <a:t> </a:t>
            </a:r>
            <a:r>
              <a:rPr lang="en-US" baseline="0" dirty="0" err="1" smtClean="0"/>
              <a:t>như</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lạ</a:t>
            </a:r>
            <a:r>
              <a:rPr lang="en-US" baseline="0" dirty="0" smtClean="0"/>
              <a:t>” </a:t>
            </a:r>
            <a:r>
              <a:rPr lang="en-US" baseline="0" dirty="0" err="1" smtClean="0"/>
              <a:t>trong</a:t>
            </a:r>
            <a:r>
              <a:rPr lang="en-US" baseline="0" dirty="0" smtClean="0"/>
              <a:t> </a:t>
            </a:r>
            <a:r>
              <a:rPr lang="en-US" baseline="0" dirty="0" err="1" smtClean="0"/>
              <a:t>các</a:t>
            </a:r>
            <a:r>
              <a:rPr lang="en-US" baseline="0" dirty="0" smtClean="0"/>
              <a:t> </a:t>
            </a:r>
            <a:r>
              <a:rPr lang="en-US" baseline="0" dirty="0" err="1" smtClean="0"/>
              <a:t>hệ</a:t>
            </a:r>
            <a:r>
              <a:rPr lang="en-US" baseline="0" dirty="0" smtClean="0"/>
              <a:t> </a:t>
            </a:r>
            <a:r>
              <a:rPr lang="en-US" baseline="0" err="1" smtClean="0"/>
              <a:t>thống</a:t>
            </a:r>
            <a:r>
              <a:rPr lang="en-US" baseline="0" smtClean="0"/>
              <a:t> bảo </a:t>
            </a:r>
            <a:r>
              <a:rPr lang="en-US" baseline="0" dirty="0" err="1" smtClean="0"/>
              <a:t>mật</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chuyển</a:t>
            </a:r>
            <a:r>
              <a:rPr lang="en-US" baseline="0" dirty="0" smtClean="0"/>
              <a:t> </a:t>
            </a:r>
            <a:r>
              <a:rPr lang="en-US" baseline="0" dirty="0" err="1" smtClean="0"/>
              <a:t>động</a:t>
            </a:r>
            <a:r>
              <a:rPr lang="en-US" baseline="0" dirty="0" smtClean="0"/>
              <a:t> </a:t>
            </a:r>
            <a:r>
              <a:rPr lang="en-US" baseline="0" err="1" smtClean="0"/>
              <a:t>trong</a:t>
            </a:r>
            <a:r>
              <a:rPr lang="en-US" baseline="0" smtClean="0"/>
              <a:t> hệ thống giao </a:t>
            </a:r>
            <a:r>
              <a:rPr lang="en-US" baseline="0" dirty="0" err="1" smtClean="0"/>
              <a:t>thông</a:t>
            </a:r>
            <a:r>
              <a:rPr lang="en-US" baseline="0" dirty="0" smtClean="0"/>
              <a:t> … </a:t>
            </a:r>
            <a:r>
              <a:rPr lang="en-US" baseline="0" dirty="0" err="1" smtClean="0"/>
              <a:t>Trong</a:t>
            </a:r>
            <a:r>
              <a:rPr lang="en-US" baseline="0" dirty="0" smtClean="0"/>
              <a:t> </a:t>
            </a:r>
            <a:r>
              <a:rPr lang="en-US" baseline="0" dirty="0" err="1" smtClean="0"/>
              <a:t>các</a:t>
            </a:r>
            <a:r>
              <a:rPr lang="en-US" baseline="0" dirty="0" smtClean="0"/>
              <a:t> </a:t>
            </a:r>
            <a:r>
              <a:rPr lang="en-US" baseline="0" dirty="0" err="1" smtClean="0"/>
              <a:t>lĩnh</a:t>
            </a:r>
            <a:r>
              <a:rPr lang="en-US" baseline="0" dirty="0" smtClean="0"/>
              <a:t> </a:t>
            </a:r>
            <a:r>
              <a:rPr lang="en-US" baseline="0" dirty="0" err="1" smtClean="0"/>
              <a:t>vực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vấn</a:t>
            </a:r>
            <a:r>
              <a:rPr lang="en-US" baseline="0" dirty="0" smtClean="0"/>
              <a:t> </a:t>
            </a:r>
            <a:r>
              <a:rPr lang="en-US" baseline="0" dirty="0" err="1" smtClean="0"/>
              <a:t>đề</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và</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trong</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được</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chọn</a:t>
            </a:r>
            <a:r>
              <a:rPr lang="en-US" baseline="0" dirty="0" smtClean="0"/>
              <a:t> </a:t>
            </a:r>
            <a:r>
              <a:rPr lang="en-US" baseline="0" dirty="0" err="1" smtClean="0"/>
              <a:t>để</a:t>
            </a:r>
            <a:r>
              <a:rPr lang="en-US" baseline="0" dirty="0" smtClean="0"/>
              <a:t> </a:t>
            </a:r>
            <a:r>
              <a:rPr lang="en-US" baseline="0" dirty="0" err="1" smtClean="0"/>
              <a:t>nghiên</a:t>
            </a:r>
            <a:r>
              <a:rPr lang="en-US" baseline="0" dirty="0" smtClean="0"/>
              <a:t> </a:t>
            </a:r>
            <a:r>
              <a:rPr lang="en-US" baseline="0" dirty="0" err="1" smtClean="0"/>
              <a:t>cứu</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Bước</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tính</a:t>
            </a:r>
            <a:r>
              <a:rPr lang="en-US" baseline="0" dirty="0" smtClean="0"/>
              <a:t> gradient </a:t>
            </a:r>
            <a:r>
              <a:rPr lang="en-US" baseline="0" dirty="0" err="1" smtClean="0"/>
              <a:t>theo</a:t>
            </a:r>
            <a:r>
              <a:rPr lang="en-US" baseline="0" dirty="0" smtClean="0"/>
              <a:t> </a:t>
            </a:r>
            <a:r>
              <a:rPr lang="en-US" baseline="0" dirty="0" err="1" smtClean="0"/>
              <a:t>hai</a:t>
            </a:r>
            <a:r>
              <a:rPr lang="en-US" baseline="0" dirty="0" smtClean="0"/>
              <a:t> </a:t>
            </a:r>
            <a:r>
              <a:rPr lang="en-US" baseline="0" dirty="0" err="1" smtClean="0"/>
              <a:t>chiều</a:t>
            </a:r>
            <a:r>
              <a:rPr lang="en-US" baseline="0" dirty="0" smtClean="0"/>
              <a:t> x </a:t>
            </a:r>
            <a:r>
              <a:rPr lang="en-US" baseline="0" dirty="0" err="1" smtClean="0"/>
              <a:t>và</a:t>
            </a:r>
            <a:r>
              <a:rPr lang="en-US" baseline="0" dirty="0" smtClean="0"/>
              <a:t> y</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p:sp>
      <p:sp>
        <p:nvSpPr>
          <p:cNvPr id="19459" name="Notes Placeholder 2"/>
          <p:cNvSpPr>
            <a:spLocks noGrp="1"/>
          </p:cNvSpPr>
          <p:nvPr>
            <p:ph type="body" idx="1"/>
          </p:nvPr>
        </p:nvSpPr>
        <p:spPr>
          <a:noFill/>
          <a:ln/>
        </p:spPr>
        <p:txBody>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gradient. </a:t>
            </a:r>
            <a:r>
              <a:rPr lang="en-US" baseline="0" dirty="0" err="1" smtClean="0"/>
              <a:t>Tại</a:t>
            </a:r>
            <a:r>
              <a:rPr lang="en-US" baseline="0" dirty="0" smtClean="0"/>
              <a:t> </a:t>
            </a:r>
            <a:r>
              <a:rPr lang="en-US" baseline="0" dirty="0" err="1" smtClean="0"/>
              <a:t>mỗi</a:t>
            </a:r>
            <a:r>
              <a:rPr lang="en-US" baseline="0" dirty="0" smtClean="0"/>
              <a:t> pixel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2 </a:t>
            </a:r>
            <a:r>
              <a:rPr lang="en-US" baseline="0" dirty="0" err="1" smtClean="0"/>
              <a:t>đại</a:t>
            </a:r>
            <a:r>
              <a:rPr lang="en-US" baseline="0" dirty="0" smtClean="0"/>
              <a:t> </a:t>
            </a:r>
            <a:r>
              <a:rPr lang="en-US" baseline="0" dirty="0" err="1" smtClean="0"/>
              <a:t>lượng</a:t>
            </a:r>
            <a:r>
              <a:rPr lang="en-US" baseline="0" dirty="0" smtClean="0"/>
              <a:t> </a:t>
            </a:r>
            <a:r>
              <a:rPr lang="en-US" baseline="0" dirty="0" err="1" smtClean="0"/>
              <a:t>là</a:t>
            </a:r>
            <a:r>
              <a:rPr lang="en-US" baseline="0" dirty="0" smtClean="0"/>
              <a:t>: </a:t>
            </a:r>
            <a:r>
              <a:rPr lang="en-US" baseline="0" dirty="0" err="1" smtClean="0"/>
              <a:t>hướng</a:t>
            </a:r>
            <a:r>
              <a:rPr lang="en-US" baseline="0" dirty="0" smtClean="0"/>
              <a:t> </a:t>
            </a:r>
            <a:r>
              <a:rPr lang="en-US" baseline="0" dirty="0" err="1" smtClean="0"/>
              <a:t>và</a:t>
            </a:r>
            <a:r>
              <a:rPr lang="en-US" baseline="0" dirty="0" smtClean="0"/>
              <a:t> </a:t>
            </a:r>
            <a:r>
              <a:rPr lang="en-US" baseline="0" dirty="0" err="1" smtClean="0"/>
              <a:t>biên</a:t>
            </a:r>
            <a:r>
              <a:rPr lang="en-US" baseline="0" dirty="0" smtClean="0"/>
              <a:t> </a:t>
            </a:r>
            <a:r>
              <a:rPr lang="en-US" baseline="0" dirty="0" err="1" smtClean="0"/>
              <a:t>độ</a:t>
            </a:r>
            <a:r>
              <a:rPr lang="en-US" baseline="0" dirty="0" smtClean="0"/>
              <a:t> </a:t>
            </a:r>
            <a:r>
              <a:rPr lang="en-US" baseline="0" dirty="0" err="1" smtClean="0"/>
              <a:t>như</a:t>
            </a:r>
            <a:r>
              <a:rPr lang="en-US" baseline="0" dirty="0" smtClean="0"/>
              <a:t> </a:t>
            </a:r>
            <a:r>
              <a:rPr lang="en-US" baseline="0" dirty="0" err="1" smtClean="0"/>
              <a:t>hình</a:t>
            </a:r>
            <a:endParaRPr lang="en-US" dirty="0" smtClean="0"/>
          </a:p>
        </p:txBody>
      </p:sp>
      <p:sp>
        <p:nvSpPr>
          <p:cNvPr id="19460" name="Slide Number Placeholder 3"/>
          <p:cNvSpPr>
            <a:spLocks noGrp="1"/>
          </p:cNvSpPr>
          <p:nvPr>
            <p:ph type="sldNum" sz="quarter"/>
          </p:nvPr>
        </p:nvSpPr>
        <p:spPr>
          <a:noFill/>
        </p:spPr>
        <p:txBody>
          <a:bodyPr/>
          <a:lstStyle/>
          <a:p>
            <a:fld id="{49986849-819C-4D33-A55C-F4C270CEB367}" type="slidenum">
              <a:rPr lang="fi-FI" smtClean="0">
                <a:ea typeface="DejaVu Sans" charset="0"/>
              </a:rPr>
              <a:pPr/>
              <a:t>26</a:t>
            </a:fld>
            <a:endParaRPr lang="fi-FI" smtClean="0">
              <a:ea typeface="DejaVu Sans"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xong</a:t>
            </a:r>
            <a:r>
              <a:rPr lang="en-US" baseline="0" dirty="0" smtClean="0"/>
              <a:t> </a:t>
            </a:r>
            <a:r>
              <a:rPr lang="en-US" baseline="0" dirty="0" err="1" smtClean="0"/>
              <a:t>cho</a:t>
            </a:r>
            <a:r>
              <a:rPr lang="en-US" baseline="0" dirty="0" smtClean="0"/>
              <a:t> </a:t>
            </a:r>
            <a:r>
              <a:rPr lang="en-US" baseline="0" dirty="0" err="1" smtClean="0"/>
              <a:t>từng</a:t>
            </a:r>
            <a:r>
              <a:rPr lang="en-US" baseline="0" dirty="0" smtClean="0"/>
              <a:t> pixel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thống</a:t>
            </a:r>
            <a:r>
              <a:rPr lang="en-US" baseline="0" dirty="0" smtClean="0"/>
              <a:t> </a:t>
            </a:r>
            <a:r>
              <a:rPr lang="en-US" baseline="0" dirty="0" err="1" smtClean="0"/>
              <a:t>kê</a:t>
            </a:r>
            <a:r>
              <a:rPr lang="en-US" baseline="0" dirty="0" smtClean="0"/>
              <a:t> gradient histogram </a:t>
            </a:r>
            <a:r>
              <a:rPr lang="en-US" baseline="0" dirty="0" err="1" smtClean="0"/>
              <a:t>cho</a:t>
            </a:r>
            <a:r>
              <a:rPr lang="en-US" baseline="0" dirty="0" smtClean="0"/>
              <a:t> </a:t>
            </a:r>
            <a:r>
              <a:rPr lang="en-US" baseline="0" dirty="0" err="1" smtClean="0"/>
              <a:t>từng</a:t>
            </a:r>
            <a:r>
              <a:rPr lang="en-US" baseline="0" dirty="0" smtClean="0"/>
              <a:t> ô. Gradient histogram ở </a:t>
            </a:r>
            <a:r>
              <a:rPr lang="en-US" baseline="0" dirty="0" err="1" smtClean="0"/>
              <a:t>đây</a:t>
            </a:r>
            <a:r>
              <a:rPr lang="en-US" baseline="0" dirty="0" smtClean="0"/>
              <a:t> </a:t>
            </a:r>
            <a:r>
              <a:rPr lang="en-US" baseline="0" dirty="0" err="1" smtClean="0"/>
              <a:t>ta</a:t>
            </a:r>
            <a:r>
              <a:rPr lang="en-US" baseline="0" dirty="0" smtClean="0"/>
              <a:t> </a:t>
            </a:r>
            <a:r>
              <a:rPr lang="en-US" baseline="0" dirty="0" err="1" smtClean="0"/>
              <a:t>chia</a:t>
            </a:r>
            <a:r>
              <a:rPr lang="en-US" baseline="0" dirty="0" smtClean="0"/>
              <a:t> </a:t>
            </a:r>
            <a:r>
              <a:rPr lang="en-US" baseline="0" dirty="0" err="1" smtClean="0"/>
              <a:t>theo</a:t>
            </a:r>
            <a:r>
              <a:rPr lang="en-US" baseline="0" dirty="0" smtClean="0"/>
              <a:t> 9 bin. </a:t>
            </a:r>
            <a:r>
              <a:rPr lang="en-US" baseline="0" dirty="0" err="1" smtClean="0"/>
              <a:t>Mỗi</a:t>
            </a:r>
            <a:r>
              <a:rPr lang="en-US" baseline="0" dirty="0" smtClean="0"/>
              <a:t> bin </a:t>
            </a:r>
            <a:r>
              <a:rPr lang="en-US" baseline="0" dirty="0" err="1" smtClean="0"/>
              <a:t>là</a:t>
            </a:r>
            <a:r>
              <a:rPr lang="en-US" baseline="0" dirty="0" smtClean="0"/>
              <a:t> 20 gradient</a:t>
            </a:r>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khi</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ô. </a:t>
            </a:r>
            <a:r>
              <a:rPr lang="en-US" baseline="0" smtClean="0"/>
              <a:t>Ta tiến </a:t>
            </a:r>
            <a:r>
              <a:rPr lang="en-US" baseline="0" dirty="0" err="1" smtClean="0"/>
              <a:t>hành</a:t>
            </a:r>
            <a:r>
              <a:rPr lang="en-US" baseline="0" dirty="0" smtClean="0"/>
              <a:t> </a:t>
            </a:r>
            <a:r>
              <a:rPr lang="en-US" baseline="0" dirty="0" err="1" smtClean="0"/>
              <a:t>tính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cho</a:t>
            </a:r>
            <a:r>
              <a:rPr lang="en-US" baseline="0" dirty="0" smtClean="0"/>
              <a:t> </a:t>
            </a:r>
            <a:r>
              <a:rPr lang="en-US" baseline="0" dirty="0" err="1" smtClean="0"/>
              <a:t>từng</a:t>
            </a:r>
            <a:r>
              <a:rPr lang="en-US" baseline="0" dirty="0" smtClean="0"/>
              <a:t> </a:t>
            </a:r>
            <a:r>
              <a:rPr lang="en-US" baseline="0" dirty="0" err="1" smtClean="0"/>
              <a:t>khối</a:t>
            </a:r>
            <a:r>
              <a:rPr lang="en-US" baseline="0" dirty="0" smtClean="0"/>
              <a:t>. </a:t>
            </a:r>
            <a:r>
              <a:rPr lang="en-US" baseline="0" dirty="0" err="1" smtClean="0"/>
              <a:t>Như</a:t>
            </a:r>
            <a:r>
              <a:rPr lang="en-US" baseline="0" dirty="0" smtClean="0"/>
              <a:t> </a:t>
            </a:r>
            <a:r>
              <a:rPr lang="en-US" baseline="0" dirty="0" err="1" smtClean="0"/>
              <a:t>trên</a:t>
            </a:r>
            <a:r>
              <a:rPr lang="en-US" baseline="0" dirty="0" smtClean="0"/>
              <a:t> </a:t>
            </a:r>
            <a:r>
              <a:rPr lang="en-US" baseline="0" dirty="0" err="1" smtClean="0"/>
              <a:t>hình</a:t>
            </a:r>
            <a:r>
              <a:rPr lang="en-US" baseline="0" dirty="0" smtClean="0"/>
              <a:t> </a:t>
            </a:r>
            <a:r>
              <a:rPr lang="en-US" baseline="0" dirty="0" err="1" smtClean="0"/>
              <a:t>ta</a:t>
            </a:r>
            <a:r>
              <a:rPr lang="en-US" baseline="0" dirty="0" smtClean="0"/>
              <a:t> </a:t>
            </a:r>
            <a:r>
              <a:rPr lang="en-US" baseline="0" dirty="0" err="1" smtClean="0"/>
              <a:t>thấy</a:t>
            </a:r>
            <a:r>
              <a:rPr lang="en-US" baseline="0" dirty="0" smtClean="0"/>
              <a:t>: </a:t>
            </a:r>
            <a:r>
              <a:rPr lang="en-US" baseline="0" dirty="0" err="1" smtClean="0"/>
              <a:t>một</a:t>
            </a:r>
            <a:r>
              <a:rPr lang="en-US" baseline="0" dirty="0" smtClean="0"/>
              <a:t> </a:t>
            </a:r>
            <a:r>
              <a:rPr lang="en-US" baseline="0" dirty="0" err="1" smtClean="0"/>
              <a:t>khối</a:t>
            </a:r>
            <a:r>
              <a:rPr lang="en-US" baseline="0" dirty="0" smtClean="0"/>
              <a:t> </a:t>
            </a:r>
            <a:r>
              <a:rPr lang="en-US" baseline="0" dirty="0" err="1" smtClean="0"/>
              <a:t>gồm</a:t>
            </a:r>
            <a:r>
              <a:rPr lang="en-US" baseline="0" dirty="0" smtClean="0"/>
              <a:t> </a:t>
            </a:r>
            <a:r>
              <a:rPr lang="en-US" baseline="0" dirty="0" err="1" smtClean="0"/>
              <a:t>nhiều</a:t>
            </a:r>
            <a:r>
              <a:rPr lang="en-US" baseline="0" dirty="0" smtClean="0"/>
              <a:t> ô, </a:t>
            </a:r>
            <a:r>
              <a:rPr lang="en-US" baseline="0" dirty="0" err="1" smtClean="0"/>
              <a:t>vd</a:t>
            </a:r>
            <a:r>
              <a:rPr lang="en-US" baseline="0" dirty="0" smtClean="0"/>
              <a:t> ở </a:t>
            </a:r>
            <a:r>
              <a:rPr lang="en-US" baseline="0" dirty="0" err="1" smtClean="0"/>
              <a:t>đây</a:t>
            </a:r>
            <a:r>
              <a:rPr lang="en-US" baseline="0" dirty="0" smtClean="0"/>
              <a:t> </a:t>
            </a:r>
            <a:r>
              <a:rPr lang="en-US" baseline="0" dirty="0" err="1" smtClean="0"/>
              <a:t>gồm</a:t>
            </a:r>
            <a:r>
              <a:rPr lang="en-US" baseline="0" dirty="0" smtClean="0"/>
              <a:t> 9 ô.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khối</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ghép</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ô </a:t>
            </a:r>
            <a:r>
              <a:rPr lang="en-US" baseline="0" dirty="0" err="1" smtClean="0"/>
              <a:t>lại</a:t>
            </a:r>
            <a:r>
              <a:rPr lang="en-US" baseline="0" dirty="0" smtClean="0"/>
              <a:t> </a:t>
            </a:r>
            <a:r>
              <a:rPr lang="en-US" baseline="0" dirty="0" err="1" smtClean="0"/>
              <a:t>với</a:t>
            </a:r>
            <a:r>
              <a:rPr lang="en-US" baseline="0" dirty="0" smtClean="0"/>
              <a:t> </a:t>
            </a:r>
            <a:r>
              <a:rPr lang="en-US" baseline="0" dirty="0" err="1" smtClean="0"/>
              <a:t>nhau</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có</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a:t>
            </a:r>
            <a:r>
              <a:rPr lang="en-US" baseline="0" dirty="0" err="1" smtClean="0"/>
              <a:t>khối</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cho</a:t>
            </a:r>
            <a:r>
              <a:rPr lang="en-US" baseline="0" dirty="0" smtClean="0"/>
              <a:t> </a:t>
            </a:r>
            <a:r>
              <a:rPr lang="en-US" baseline="0" dirty="0" err="1" smtClean="0"/>
              <a:t>toàn</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Một</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bởi</a:t>
            </a:r>
            <a:r>
              <a:rPr lang="en-US" baseline="0" dirty="0" smtClean="0"/>
              <a:t> </a:t>
            </a:r>
            <a:r>
              <a:rPr lang="en-US" baseline="0" dirty="0" err="1" smtClean="0"/>
              <a:t>các</a:t>
            </a:r>
            <a:r>
              <a:rPr lang="en-US" baseline="0" dirty="0" smtClean="0"/>
              <a:t> </a:t>
            </a:r>
            <a:r>
              <a:rPr lang="en-US" baseline="0" dirty="0" err="1" smtClean="0"/>
              <a:t>khối</a:t>
            </a:r>
            <a:r>
              <a:rPr lang="en-US" baseline="0" dirty="0" smtClean="0"/>
              <a:t> </a:t>
            </a:r>
            <a:r>
              <a:rPr lang="en-US" baseline="0" dirty="0" err="1" smtClean="0"/>
              <a:t>xếp</a:t>
            </a:r>
            <a:r>
              <a:rPr lang="en-US" baseline="0" dirty="0" smtClean="0"/>
              <a:t> </a:t>
            </a:r>
            <a:r>
              <a:rPr lang="en-US" baseline="0" dirty="0" err="1" smtClean="0"/>
              <a:t>chồng</a:t>
            </a:r>
            <a:r>
              <a:rPr lang="en-US" baseline="0" dirty="0" smtClean="0"/>
              <a:t> </a:t>
            </a:r>
            <a:r>
              <a:rPr lang="en-US" baseline="0" dirty="0" err="1" smtClean="0"/>
              <a:t>lắp</a:t>
            </a:r>
            <a:r>
              <a:rPr lang="en-US" baseline="0" dirty="0" smtClean="0"/>
              <a:t> </a:t>
            </a:r>
            <a:r>
              <a:rPr lang="en-US" baseline="0" dirty="0" err="1" smtClean="0"/>
              <a:t>lên</a:t>
            </a:r>
            <a:r>
              <a:rPr lang="en-US" baseline="0" dirty="0" smtClean="0"/>
              <a:t> </a:t>
            </a:r>
            <a:r>
              <a:rPr lang="en-US" baseline="0" dirty="0" err="1" smtClean="0"/>
              <a:t>nhau</a:t>
            </a:r>
            <a:r>
              <a:rPr lang="en-US" baseline="0" dirty="0" smtClean="0"/>
              <a:t> </a:t>
            </a:r>
            <a:r>
              <a:rPr lang="en-US" baseline="0" dirty="0" err="1" smtClean="0"/>
              <a:t>như</a:t>
            </a:r>
            <a:r>
              <a:rPr lang="en-US" baseline="0" dirty="0" smtClean="0"/>
              <a:t> </a:t>
            </a:r>
            <a:r>
              <a:rPr lang="en-US" baseline="0" dirty="0" err="1" smtClean="0"/>
              <a:t>trong</a:t>
            </a:r>
            <a:r>
              <a:rPr lang="en-US" baseline="0" dirty="0" smtClean="0"/>
              <a:t> </a:t>
            </a:r>
            <a:r>
              <a:rPr lang="en-US" baseline="0" dirty="0" err="1" smtClean="0"/>
              <a:t>hình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ghép</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block </a:t>
            </a:r>
            <a:r>
              <a:rPr lang="en-US" baseline="0" dirty="0" err="1" smtClean="0"/>
              <a:t>lại</a:t>
            </a:r>
            <a:r>
              <a:rPr lang="en-US" baseline="0" dirty="0" smtClean="0"/>
              <a:t> </a:t>
            </a:r>
            <a:r>
              <a:rPr lang="en-US" baseline="0" dirty="0" err="1" smtClean="0"/>
              <a:t>với</a:t>
            </a:r>
            <a:r>
              <a:rPr lang="en-US" baseline="0" dirty="0" smtClean="0"/>
              <a:t> </a:t>
            </a:r>
            <a:r>
              <a:rPr lang="en-US" baseline="0" dirty="0" err="1" smtClean="0"/>
              <a:t>nhau</a:t>
            </a:r>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đọc</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để</a:t>
            </a:r>
            <a:r>
              <a:rPr lang="en-US" baseline="0" dirty="0" smtClean="0"/>
              <a:t> </a:t>
            </a:r>
            <a:r>
              <a:rPr lang="en-US" baseline="0" dirty="0" err="1" smtClean="0"/>
              <a:t>cho</a:t>
            </a:r>
            <a:r>
              <a:rPr lang="en-US" baseline="0" dirty="0" smtClean="0"/>
              <a:t> SVM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hoạt</a:t>
            </a:r>
            <a:r>
              <a:rPr lang="en-US" baseline="0" dirty="0" smtClean="0"/>
              <a:t> </a:t>
            </a:r>
            <a:r>
              <a:rPr lang="en-US" baseline="0" dirty="0" err="1" smtClean="0"/>
              <a:t>động</a:t>
            </a:r>
            <a:r>
              <a:rPr lang="en-US" baseline="0" dirty="0" smtClean="0"/>
              <a:t> </a:t>
            </a:r>
            <a:r>
              <a:rPr lang="en-US" baseline="0" dirty="0" err="1" smtClean="0"/>
              <a:t>được</a:t>
            </a:r>
            <a:r>
              <a:rPr lang="en-US" baseline="0" dirty="0" smtClean="0"/>
              <a:t> </a:t>
            </a:r>
            <a:r>
              <a:rPr lang="en-US" baseline="0" dirty="0" err="1" smtClean="0"/>
              <a:t>thì</a:t>
            </a:r>
            <a:r>
              <a:rPr lang="en-US" baseline="0" dirty="0" smtClean="0"/>
              <a:t> </a:t>
            </a:r>
            <a:r>
              <a:rPr lang="en-US" dirty="0" err="1" smtClean="0"/>
              <a:t>đầu</a:t>
            </a:r>
            <a:r>
              <a:rPr lang="en-US" baseline="0" dirty="0" smtClean="0"/>
              <a:t> </a:t>
            </a:r>
            <a:r>
              <a:rPr lang="en-US" baseline="0" dirty="0" err="1" smtClean="0"/>
              <a:t>tiên</a:t>
            </a:r>
            <a:r>
              <a:rPr lang="en-US" baseline="0" dirty="0" smtClean="0"/>
              <a:t> </a:t>
            </a:r>
            <a:r>
              <a:rPr lang="en-US" baseline="0" dirty="0" err="1" smtClean="0"/>
              <a:t>ta</a:t>
            </a:r>
            <a:r>
              <a:rPr lang="en-US" baseline="0" dirty="0" smtClean="0"/>
              <a:t> </a:t>
            </a:r>
            <a:r>
              <a:rPr lang="en-US" baseline="0" dirty="0" err="1" smtClean="0"/>
              <a:t>phải</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cho</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SVM. </a:t>
            </a:r>
            <a:r>
              <a:rPr lang="en-US" baseline="0" dirty="0" err="1" smtClean="0"/>
              <a:t>bộ</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để</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gồm</a:t>
            </a:r>
            <a:r>
              <a:rPr lang="en-US" baseline="0" dirty="0" smtClean="0"/>
              <a:t> 2 </a:t>
            </a:r>
            <a:r>
              <a:rPr lang="en-US" baseline="0" dirty="0" err="1" smtClean="0"/>
              <a:t>tập</a:t>
            </a:r>
            <a:r>
              <a:rPr lang="en-US" baseline="0" dirty="0" smtClean="0"/>
              <a:t> </a:t>
            </a:r>
            <a:r>
              <a:rPr lang="en-US" baseline="0" dirty="0" err="1" smtClean="0"/>
              <a:t>là</a:t>
            </a:r>
            <a:r>
              <a:rPr lang="en-US" baseline="0" dirty="0" smtClean="0"/>
              <a:t> positive: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ảnh</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người</a:t>
            </a:r>
            <a:r>
              <a:rPr lang="en-US" baseline="0" dirty="0" smtClean="0"/>
              <a:t>. </a:t>
            </a:r>
            <a:r>
              <a:rPr lang="en-US" baseline="0" dirty="0" err="1" smtClean="0"/>
              <a:t>tập</a:t>
            </a:r>
            <a:r>
              <a:rPr lang="en-US" baseline="0" dirty="0" smtClean="0"/>
              <a:t> 2 </a:t>
            </a:r>
            <a:r>
              <a:rPr lang="en-US" baseline="0" dirty="0" err="1" smtClean="0"/>
              <a:t>là</a:t>
            </a:r>
            <a:r>
              <a:rPr lang="en-US" baseline="0" dirty="0" smtClean="0"/>
              <a:t> negative </a:t>
            </a:r>
            <a:r>
              <a:rPr lang="en-US" baseline="0" dirty="0" err="1" smtClean="0"/>
              <a:t>chứa</a:t>
            </a:r>
            <a:r>
              <a:rPr lang="en-US" baseline="0" dirty="0" smtClean="0"/>
              <a:t> </a:t>
            </a:r>
            <a:r>
              <a:rPr lang="en-US" baseline="0" dirty="0" err="1" smtClean="0"/>
              <a:t>hình</a:t>
            </a:r>
            <a:r>
              <a:rPr lang="en-US" baseline="0" dirty="0" smtClean="0"/>
              <a:t> </a:t>
            </a:r>
            <a:r>
              <a:rPr lang="en-US" baseline="0" dirty="0" err="1" smtClean="0"/>
              <a:t>bất</a:t>
            </a:r>
            <a:r>
              <a:rPr lang="en-US" baseline="0" dirty="0" smtClean="0"/>
              <a:t> </a:t>
            </a:r>
            <a:r>
              <a:rPr lang="en-US" baseline="0" dirty="0" err="1" smtClean="0"/>
              <a:t>kỳ</a:t>
            </a:r>
            <a:r>
              <a:rPr lang="en-US" baseline="0" dirty="0" smtClean="0"/>
              <a:t>. Ta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rút</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cho</a:t>
            </a:r>
            <a:r>
              <a:rPr lang="en-US" baseline="0" dirty="0" smtClean="0"/>
              <a:t> </a:t>
            </a:r>
            <a:r>
              <a:rPr lang="en-US" baseline="0" dirty="0" err="1" smtClean="0"/>
              <a:t>từng</a:t>
            </a:r>
            <a:r>
              <a:rPr lang="en-US" baseline="0" dirty="0" smtClean="0"/>
              <a:t> </a:t>
            </a:r>
            <a:r>
              <a:rPr lang="en-US" baseline="0" dirty="0" err="1" smtClean="0"/>
              <a:t>bộ</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cho</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SVM</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xong</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SVM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Việc</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được</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baseline="0" dirty="0" err="1" smtClean="0"/>
              <a:t>ta</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hình</a:t>
            </a:r>
            <a:r>
              <a:rPr lang="en-US" baseline="0" dirty="0" smtClean="0"/>
              <a:t> </a:t>
            </a:r>
            <a:r>
              <a:rPr lang="en-US" baseline="0" dirty="0" err="1" smtClean="0"/>
              <a:t>chữ</a:t>
            </a:r>
            <a:r>
              <a:rPr lang="en-US" baseline="0" dirty="0" smtClean="0"/>
              <a:t> </a:t>
            </a:r>
            <a:r>
              <a:rPr lang="en-US" baseline="0" dirty="0" err="1" smtClean="0"/>
              <a:t>nhật</a:t>
            </a:r>
            <a:r>
              <a:rPr lang="en-US" baseline="0" dirty="0" smtClean="0"/>
              <a:t> </a:t>
            </a:r>
            <a:r>
              <a:rPr lang="en-US" baseline="0" err="1" smtClean="0"/>
              <a:t>lên</a:t>
            </a:r>
            <a:r>
              <a:rPr lang="en-US" baseline="0" smtClean="0"/>
              <a:t> sao </a:t>
            </a:r>
            <a:r>
              <a:rPr lang="en-US" baseline="0" dirty="0" err="1" smtClean="0"/>
              <a:t>cho</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bao</a:t>
            </a:r>
            <a:r>
              <a:rPr lang="en-US" baseline="0" dirty="0" smtClean="0"/>
              <a:t> </a:t>
            </a:r>
            <a:r>
              <a:rPr lang="en-US" baseline="0" dirty="0" err="1" smtClean="0"/>
              <a:t>được</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và</a:t>
            </a:r>
            <a:r>
              <a:rPr lang="en-US" baseline="0" dirty="0" smtClean="0"/>
              <a:t> </a:t>
            </a:r>
            <a:r>
              <a:rPr lang="en-US" baseline="0" dirty="0" err="1" smtClean="0"/>
              <a:t>một</a:t>
            </a:r>
            <a:r>
              <a:rPr lang="en-US" baseline="0" dirty="0" smtClean="0"/>
              <a:t> </a:t>
            </a:r>
            <a:r>
              <a:rPr lang="en-US" baseline="0" dirty="0" err="1" smtClean="0"/>
              <a:t>phần</a:t>
            </a:r>
            <a:r>
              <a:rPr lang="en-US" baseline="0" dirty="0" smtClean="0"/>
              <a:t> </a:t>
            </a:r>
            <a:r>
              <a:rPr lang="en-US" baseline="0" dirty="0" err="1" smtClean="0"/>
              <a:t>vai</a:t>
            </a:r>
            <a:r>
              <a:rPr lang="en-US" baseline="0" dirty="0" smtClean="0"/>
              <a:t> </a:t>
            </a:r>
            <a:r>
              <a:rPr lang="en-US" baseline="0" dirty="0" err="1" smtClean="0"/>
              <a:t>người</a:t>
            </a:r>
            <a:r>
              <a:rPr lang="en-US" baseline="0" dirty="0" smtClean="0"/>
              <a:t>. </a:t>
            </a:r>
            <a:r>
              <a:rPr lang="en-US" baseline="0" dirty="0" err="1" smtClean="0"/>
              <a:t>Tỷ</a:t>
            </a:r>
            <a:r>
              <a:rPr lang="en-US" baseline="0" dirty="0" smtClean="0"/>
              <a:t> </a:t>
            </a:r>
            <a:r>
              <a:rPr lang="en-US" baseline="0" dirty="0" err="1" smtClean="0"/>
              <a:t>lệ</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là</a:t>
            </a:r>
            <a:r>
              <a:rPr lang="en-US" baseline="0" dirty="0" smtClean="0"/>
              <a:t> </a:t>
            </a:r>
            <a:r>
              <a:rPr lang="en-US" baseline="0" err="1" smtClean="0"/>
              <a:t>chiều</a:t>
            </a:r>
            <a:r>
              <a:rPr lang="en-US" baseline="0" smtClean="0"/>
              <a:t> rộng </a:t>
            </a:r>
            <a:r>
              <a:rPr lang="en-US" baseline="0" dirty="0" err="1" smtClean="0"/>
              <a:t>gấp</a:t>
            </a:r>
            <a:r>
              <a:rPr lang="en-US" baseline="0" dirty="0" smtClean="0"/>
              <a:t> </a:t>
            </a:r>
            <a:r>
              <a:rPr lang="en-US" baseline="0" dirty="0" err="1" smtClean="0"/>
              <a:t>hai</a:t>
            </a:r>
            <a:r>
              <a:rPr lang="en-US" baseline="0" smtClean="0"/>
              <a:t>, Do trong quá trình làm,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các</a:t>
            </a:r>
            <a:r>
              <a:rPr lang="en-US" baseline="0" dirty="0" smtClean="0"/>
              <a:t> </a:t>
            </a:r>
            <a:r>
              <a:rPr lang="en-US" baseline="0" dirty="0" err="1" smtClean="0"/>
              <a:t>bạn</a:t>
            </a:r>
            <a:r>
              <a:rPr lang="en-US" baseline="0" dirty="0" smtClean="0"/>
              <a:t> </a:t>
            </a:r>
            <a:r>
              <a:rPr lang="en-US" baseline="0" dirty="0" err="1" smtClean="0"/>
              <a:t>nữ</a:t>
            </a:r>
            <a:r>
              <a:rPr lang="en-US" baseline="0" dirty="0" smtClean="0"/>
              <a:t> </a:t>
            </a:r>
            <a:r>
              <a:rPr lang="en-US" baseline="0" dirty="0" err="1" smtClean="0"/>
              <a:t>tóc</a:t>
            </a:r>
            <a:r>
              <a:rPr lang="en-US" baseline="0" dirty="0" smtClean="0"/>
              <a:t> </a:t>
            </a:r>
            <a:r>
              <a:rPr lang="en-US" baseline="0" dirty="0" err="1" smtClean="0"/>
              <a:t>dài</a:t>
            </a:r>
            <a:r>
              <a:rPr lang="en-US" baseline="0" dirty="0" smtClean="0"/>
              <a:t> </a:t>
            </a:r>
            <a:r>
              <a:rPr lang="en-US" baseline="0" dirty="0" err="1" smtClean="0"/>
              <a:t>thì</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err="1" smtClean="0"/>
              <a:t>chiều</a:t>
            </a:r>
            <a:r>
              <a:rPr lang="en-US" baseline="0" smtClean="0"/>
              <a:t> dài </a:t>
            </a:r>
            <a:r>
              <a:rPr lang="en-US" baseline="0" dirty="0" err="1" smtClean="0"/>
              <a:t>là</a:t>
            </a:r>
            <a:r>
              <a:rPr lang="en-US" baseline="0" dirty="0" smtClean="0"/>
              <a:t> </a:t>
            </a:r>
            <a:r>
              <a:rPr lang="en-US" baseline="0" dirty="0" err="1" smtClean="0"/>
              <a:t>tương</a:t>
            </a:r>
            <a:r>
              <a:rPr lang="en-US" baseline="0" dirty="0" smtClean="0"/>
              <a:t> </a:t>
            </a:r>
            <a:r>
              <a:rPr lang="en-US" baseline="0" dirty="0" err="1" smtClean="0"/>
              <a:t>đối</a:t>
            </a:r>
            <a:r>
              <a:rPr lang="en-US" baseline="0" dirty="0" smtClean="0"/>
              <a:t> </a:t>
            </a:r>
            <a:r>
              <a:rPr lang="en-US" baseline="0" dirty="0" err="1" smtClean="0"/>
              <a:t>lớn</a:t>
            </a:r>
            <a:r>
              <a:rPr lang="en-US" baseline="0" dirty="0" smtClean="0"/>
              <a:t>. Do </a:t>
            </a:r>
            <a:r>
              <a:rPr lang="en-US" baseline="0" dirty="0" err="1" smtClean="0"/>
              <a:t>đó</a:t>
            </a:r>
            <a:r>
              <a:rPr lang="en-US" baseline="0" dirty="0" smtClean="0"/>
              <a:t> </a:t>
            </a:r>
            <a:r>
              <a:rPr lang="en-US" baseline="0" dirty="0" err="1" smtClean="0"/>
              <a:t>nếu</a:t>
            </a:r>
            <a:r>
              <a:rPr lang="en-US" baseline="0" dirty="0" smtClean="0"/>
              <a:t> </a:t>
            </a:r>
            <a:r>
              <a:rPr lang="en-US" baseline="0" dirty="0" err="1" smtClean="0"/>
              <a:t>ta</a:t>
            </a:r>
            <a:r>
              <a:rPr lang="en-US" baseline="0" dirty="0" smtClean="0"/>
              <a:t> </a:t>
            </a:r>
            <a:r>
              <a:rPr lang="en-US" baseline="0" dirty="0" err="1" smtClean="0"/>
              <a:t>cũng</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chiều</a:t>
            </a:r>
            <a:r>
              <a:rPr lang="en-US" baseline="0" dirty="0" smtClean="0"/>
              <a:t> </a:t>
            </a:r>
            <a:r>
              <a:rPr lang="en-US" baseline="0" dirty="0" err="1" smtClean="0"/>
              <a:t>dài</a:t>
            </a:r>
            <a:r>
              <a:rPr lang="en-US" baseline="0" dirty="0" smtClean="0"/>
              <a:t> </a:t>
            </a:r>
            <a:r>
              <a:rPr lang="en-US" baseline="0" dirty="0" err="1" smtClean="0"/>
              <a:t>ra</a:t>
            </a:r>
            <a:r>
              <a:rPr lang="en-US" baseline="0" dirty="0" smtClean="0"/>
              <a:t> </a:t>
            </a:r>
            <a:r>
              <a:rPr lang="en-US" baseline="0" dirty="0" err="1" smtClean="0"/>
              <a:t>gấp</a:t>
            </a:r>
            <a:r>
              <a:rPr lang="en-US" baseline="0" dirty="0" smtClean="0"/>
              <a:t> </a:t>
            </a:r>
            <a:r>
              <a:rPr lang="en-US" baseline="0" dirty="0" err="1" smtClean="0"/>
              <a:t>đôi</a:t>
            </a:r>
            <a:r>
              <a:rPr lang="en-US" baseline="0" dirty="0" smtClean="0"/>
              <a:t> </a:t>
            </a:r>
            <a:r>
              <a:rPr lang="en-US" baseline="0" dirty="0" err="1" smtClean="0"/>
              <a:t>thì</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vì</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bao</a:t>
            </a:r>
            <a:r>
              <a:rPr lang="en-US" baseline="0" dirty="0" smtClean="0"/>
              <a:t> </a:t>
            </a:r>
            <a:r>
              <a:rPr lang="en-US" baseline="0" dirty="0" err="1" smtClean="0"/>
              <a:t>quá</a:t>
            </a:r>
            <a:r>
              <a:rPr lang="en-US" baseline="0" dirty="0" smtClean="0"/>
              <a:t> </a:t>
            </a:r>
            <a:r>
              <a:rPr lang="en-US" baseline="0" dirty="0" err="1" smtClean="0"/>
              <a:t>lớn</a:t>
            </a:r>
            <a:r>
              <a:rPr lang="en-US" baseline="0" dirty="0" smtClean="0"/>
              <a:t>. do </a:t>
            </a:r>
            <a:r>
              <a:rPr lang="en-US" baseline="0" dirty="0" err="1" smtClean="0"/>
              <a:t>vậy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chiều</a:t>
            </a:r>
            <a:r>
              <a:rPr lang="en-US" baseline="0" dirty="0" smtClean="0"/>
              <a:t> </a:t>
            </a:r>
            <a:r>
              <a:rPr lang="en-US" baseline="0" dirty="0" err="1" smtClean="0"/>
              <a:t>dài</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cũng</a:t>
            </a:r>
            <a:r>
              <a:rPr lang="en-US" baseline="0" dirty="0" smtClean="0"/>
              <a:t> </a:t>
            </a:r>
            <a:r>
              <a:rPr lang="en-US" baseline="0" dirty="0" err="1" smtClean="0"/>
              <a:t>sẽ</a:t>
            </a:r>
            <a:r>
              <a:rPr lang="en-US" baseline="0" dirty="0" smtClean="0"/>
              <a:t> </a:t>
            </a:r>
            <a:r>
              <a:rPr lang="en-US" baseline="0" dirty="0" err="1" smtClean="0"/>
              <a:t>mở</a:t>
            </a:r>
            <a:r>
              <a:rPr lang="en-US" baseline="0" dirty="0" smtClean="0"/>
              <a:t> </a:t>
            </a:r>
            <a:r>
              <a:rPr lang="en-US" baseline="0" dirty="0" err="1" smtClean="0"/>
              <a:t>ra</a:t>
            </a:r>
            <a:r>
              <a:rPr lang="en-US" baseline="0" dirty="0" smtClean="0"/>
              <a:t> </a:t>
            </a:r>
            <a:r>
              <a:rPr lang="en-US" baseline="0" dirty="0" err="1" smtClean="0"/>
              <a:t>gấp</a:t>
            </a:r>
            <a:r>
              <a:rPr lang="en-US" baseline="0" dirty="0" smtClean="0"/>
              <a:t> </a:t>
            </a:r>
            <a:r>
              <a:rPr lang="en-US" baseline="0" dirty="0" err="1" smtClean="0"/>
              <a:t>đôi</a:t>
            </a:r>
            <a:r>
              <a:rPr lang="en-US" baseline="0" dirty="0" smtClean="0"/>
              <a:t> </a:t>
            </a:r>
            <a:r>
              <a:rPr lang="en-US" baseline="0" dirty="0" err="1" smtClean="0"/>
              <a:t>chiều</a:t>
            </a:r>
            <a:r>
              <a:rPr lang="en-US" baseline="0" dirty="0" smtClean="0"/>
              <a:t> </a:t>
            </a:r>
            <a:r>
              <a:rPr lang="en-US" baseline="0" dirty="0" err="1" smtClean="0"/>
              <a:t>rộng</a:t>
            </a:r>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đã</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vùng</a:t>
            </a:r>
            <a:r>
              <a:rPr lang="en-US" baseline="0" dirty="0" smtClean="0"/>
              <a:t> </a:t>
            </a:r>
            <a:r>
              <a:rPr lang="en-US" baseline="0" dirty="0" err="1" smtClean="0"/>
              <a:t>hình</a:t>
            </a:r>
            <a:r>
              <a:rPr lang="en-US" baseline="0" dirty="0" smtClean="0"/>
              <a:t> </a:t>
            </a:r>
            <a:r>
              <a:rPr lang="en-US" baseline="0" dirty="0" err="1" smtClean="0"/>
              <a:t>chữ</a:t>
            </a:r>
            <a:r>
              <a:rPr lang="en-US" baseline="0" dirty="0" smtClean="0"/>
              <a:t> </a:t>
            </a:r>
            <a:r>
              <a:rPr lang="en-US" baseline="0" dirty="0" err="1" smtClean="0"/>
              <a:t>nhật</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baseline="0" dirty="0" err="1" smtClean="0"/>
              <a:t>ra</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rút</a:t>
            </a:r>
            <a:r>
              <a:rPr lang="en-US" baseline="0" dirty="0" smtClean="0"/>
              <a:t> </a:t>
            </a:r>
            <a:r>
              <a:rPr lang="en-US" baseline="0" dirty="0" err="1" smtClean="0"/>
              <a:t>trích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trong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này</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SVM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những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người</a:t>
            </a:r>
            <a:r>
              <a:rPr lang="en-US" baseline="0" dirty="0" smtClean="0"/>
              <a:t> </a:t>
            </a:r>
            <a:r>
              <a:rPr lang="en-US" baseline="0" dirty="0" err="1" smtClean="0"/>
              <a:t>thì</a:t>
            </a:r>
            <a:r>
              <a:rPr lang="en-US" baseline="0" dirty="0" smtClean="0"/>
              <a:t> </a:t>
            </a:r>
            <a:r>
              <a:rPr lang="en-US" baseline="0" err="1" smtClean="0"/>
              <a:t>được</a:t>
            </a:r>
            <a:r>
              <a:rPr lang="en-US" baseline="0" smtClean="0"/>
              <a:t> SVM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khá</a:t>
            </a:r>
            <a:r>
              <a:rPr lang="en-US" baseline="0" dirty="0" smtClean="0"/>
              <a:t> </a:t>
            </a:r>
            <a:r>
              <a:rPr lang="en-US" baseline="0" err="1" smtClean="0"/>
              <a:t>thành</a:t>
            </a:r>
            <a:r>
              <a:rPr lang="en-US" baseline="0" smtClean="0"/>
              <a:t> công</a:t>
            </a:r>
          </a:p>
          <a:p>
            <a:endParaRPr lang="en-US" baseline="0" smtClean="0"/>
          </a:p>
          <a:p>
            <a:r>
              <a:rPr lang="en-US" baseline="0" smtClean="0"/>
              <a:t>Fixed: </a:t>
            </a:r>
            <a:r>
              <a:rPr lang="en-US" smtClean="0"/>
              <a:t>Sau khi đã</a:t>
            </a:r>
            <a:r>
              <a:rPr lang="en-US" baseline="0" smtClean="0"/>
              <a:t> huấn luyện xong thì ta sử dụng mô hình SVM này để tiến hành việc phân lớp. Việc phân lớp được tiến hành như sau:</a:t>
            </a:r>
          </a:p>
          <a:p>
            <a:r>
              <a:rPr lang="en-US" baseline="0" smtClean="0"/>
              <a:t>Tại mỗi vị trí có màu tóc người. ta tiến hành mở rộng hình chữ nhật lên sao cho có thể bao được phần đầu của người và một phần vai người. Tỷ lệ mở rộng cho chiều rộng là gấp hai lần, Do đối với các trường hợp các bạn nữ tóc dài thì sẽ có chiều dài là tương đối lớn. Do đó nếu ta cũng mở rộng chiều dài (cao) ra gấp đôi thì sẽ không hợp lý vì khu vực bao quá lớn. do vậy về phần chiều dài thì ta cũng sẽ mở ra gấp đôi chiều rộng.</a:t>
            </a:r>
          </a:p>
          <a:p>
            <a:r>
              <a:rPr lang="en-US" baseline="0" smtClean="0"/>
              <a:t>Sau khi đã mở rộng vùng hình chữ nhật màu tóc người ra ta sẽ tiến hành rút trích đặc trưng HOG trong khu vực này và đưa vào SVM để phân lớp. Đối với những trường hợp không phải người thì được SVM phân lớp khá thành công</a:t>
            </a:r>
            <a:endParaRPr lang="en-US" smtClean="0"/>
          </a:p>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SVM </a:t>
            </a:r>
            <a:r>
              <a:rPr lang="en-US" baseline="0" dirty="0" err="1" smtClean="0"/>
              <a:t>và</a:t>
            </a:r>
            <a:r>
              <a:rPr lang="en-US" baseline="0" dirty="0" smtClean="0"/>
              <a:t> hog. </a:t>
            </a:r>
            <a:r>
              <a:rPr lang="en-US" baseline="0" dirty="0" err="1" smtClean="0"/>
              <a:t>ta</a:t>
            </a:r>
            <a:r>
              <a:rPr lang="en-US" baseline="0" dirty="0" smtClean="0"/>
              <a:t> </a:t>
            </a:r>
            <a:r>
              <a:rPr lang="en-US" baseline="0" dirty="0" err="1" smtClean="0"/>
              <a:t>thấy</a:t>
            </a:r>
            <a:r>
              <a:rPr lang="en-US" baseline="0" dirty="0" smtClean="0"/>
              <a:t> </a:t>
            </a:r>
            <a:r>
              <a:rPr lang="en-US" baseline="0" dirty="0" err="1" smtClean="0"/>
              <a:t>phần</a:t>
            </a:r>
            <a:r>
              <a:rPr lang="en-US" baseline="0" dirty="0" smtClean="0"/>
              <a:t> </a:t>
            </a:r>
            <a:r>
              <a:rPr lang="en-US" baseline="0" dirty="0" err="1" smtClean="0"/>
              <a:t>lớp</a:t>
            </a:r>
            <a:r>
              <a:rPr lang="en-US" baseline="0" dirty="0" smtClean="0"/>
              <a:t> </a:t>
            </a:r>
            <a:r>
              <a:rPr lang="en-US" baseline="0" dirty="0" err="1" smtClean="0"/>
              <a:t>những</a:t>
            </a:r>
            <a:r>
              <a:rPr lang="en-US" baseline="0" dirty="0" smtClean="0"/>
              <a:t> </a:t>
            </a:r>
            <a:r>
              <a:rPr lang="en-US" baseline="0" dirty="0" err="1" smtClean="0"/>
              <a:t>vùng</a:t>
            </a:r>
            <a:r>
              <a:rPr lang="en-US" baseline="0" dirty="0" smtClean="0"/>
              <a:t> </a:t>
            </a:r>
            <a:r>
              <a:rPr lang="en-US" baseline="0" dirty="0" err="1" smtClean="0"/>
              <a:t>tối</a:t>
            </a:r>
            <a:r>
              <a:rPr lang="en-US" baseline="0" dirty="0" smtClean="0"/>
              <a:t> </a:t>
            </a:r>
            <a:r>
              <a:rPr lang="en-US" baseline="0" dirty="0" err="1" smtClean="0"/>
              <a:t>của</a:t>
            </a:r>
            <a:r>
              <a:rPr lang="en-US" baseline="0" dirty="0" smtClean="0"/>
              <a:t> </a:t>
            </a:r>
            <a:r>
              <a:rPr lang="en-US" baseline="0" dirty="0" err="1" smtClean="0"/>
              <a:t>bàn</a:t>
            </a:r>
            <a:r>
              <a:rPr lang="en-US" baseline="0" dirty="0" smtClean="0"/>
              <a:t> </a:t>
            </a:r>
            <a:r>
              <a:rPr lang="en-US" baseline="0" dirty="0" err="1" smtClean="0"/>
              <a:t>đều</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cho</a:t>
            </a:r>
            <a:r>
              <a:rPr lang="en-US" baseline="0" dirty="0" smtClean="0"/>
              <a:t> </a:t>
            </a:r>
            <a:r>
              <a:rPr lang="en-US" baseline="0" dirty="0" err="1" smtClean="0"/>
              <a:t>tương</a:t>
            </a:r>
            <a:r>
              <a:rPr lang="en-US" baseline="0" dirty="0" smtClean="0"/>
              <a:t> </a:t>
            </a:r>
            <a:r>
              <a:rPr lang="en-US" baseline="0" dirty="0" err="1" smtClean="0"/>
              <a:t>đối</a:t>
            </a:r>
            <a:r>
              <a:rPr lang="en-US" baseline="0" dirty="0" smtClean="0"/>
              <a:t> </a:t>
            </a:r>
            <a:r>
              <a:rPr lang="en-US" baseline="0" dirty="0" err="1" smtClean="0"/>
              <a:t>tốt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Hệ</a:t>
            </a:r>
            <a:r>
              <a:rPr lang="en-US" baseline="0" dirty="0" smtClean="0"/>
              <a:t> </a:t>
            </a:r>
            <a:r>
              <a:rPr lang="en-US" baseline="0" err="1" smtClean="0"/>
              <a:t>thống</a:t>
            </a:r>
            <a:r>
              <a:rPr lang="en-US" baseline="0" smtClean="0"/>
              <a:t> chia </a:t>
            </a:r>
            <a:r>
              <a:rPr lang="en-US" baseline="0" dirty="0" err="1" smtClean="0"/>
              <a:t>làm</a:t>
            </a:r>
            <a:r>
              <a:rPr lang="en-US" baseline="0" dirty="0" smtClean="0"/>
              <a:t> 3 </a:t>
            </a:r>
            <a:r>
              <a:rPr lang="en-US" baseline="0" dirty="0" err="1" smtClean="0"/>
              <a:t>phần</a:t>
            </a:r>
            <a:r>
              <a:rPr lang="en-US" baseline="0" dirty="0" smtClean="0"/>
              <a:t>:</a:t>
            </a:r>
          </a:p>
          <a:p>
            <a:r>
              <a:rPr lang="en-US" baseline="0" dirty="0" err="1" smtClean="0"/>
              <a:t>Phần</a:t>
            </a:r>
            <a:r>
              <a:rPr lang="en-US" baseline="0" dirty="0" smtClean="0"/>
              <a:t> 1: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những</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tiềm</a:t>
            </a:r>
            <a:r>
              <a:rPr lang="en-US" baseline="0" dirty="0" smtClean="0"/>
              <a:t> </a:t>
            </a:r>
            <a:r>
              <a:rPr lang="en-US" baseline="0" dirty="0" err="1" smtClean="0"/>
              <a:t>năng</a:t>
            </a:r>
            <a:r>
              <a:rPr lang="en-US" baseline="0" dirty="0" smtClean="0"/>
              <a:t> </a:t>
            </a:r>
            <a:r>
              <a:rPr lang="en-US" baseline="0" dirty="0" err="1" smtClean="0"/>
              <a:t>mà</a:t>
            </a:r>
            <a:r>
              <a:rPr lang="en-US" baseline="0" dirty="0" smtClean="0"/>
              <a:t> </a:t>
            </a:r>
            <a:r>
              <a:rPr lang="en-US" baseline="0" dirty="0" err="1" smtClean="0"/>
              <a:t>tại</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a:t>
            </a:r>
          </a:p>
          <a:p>
            <a:r>
              <a:rPr lang="en-US" baseline="0" dirty="0" err="1" smtClean="0"/>
              <a:t>Phần</a:t>
            </a:r>
            <a:r>
              <a:rPr lang="en-US" baseline="0" dirty="0" smtClean="0"/>
              <a:t> 2: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cùng</a:t>
            </a:r>
            <a:r>
              <a:rPr lang="en-US" baseline="0" dirty="0" smtClean="0"/>
              <a:t> </a:t>
            </a:r>
            <a:r>
              <a:rPr lang="en-US" baseline="0" dirty="0" err="1" smtClean="0"/>
              <a:t>với</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Do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những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tối</a:t>
            </a:r>
            <a:r>
              <a:rPr lang="en-US" baseline="0" dirty="0" smtClean="0"/>
              <a:t> </a:t>
            </a:r>
            <a:r>
              <a:rPr lang="en-US" baseline="0" dirty="0" err="1" smtClean="0"/>
              <a:t>như</a:t>
            </a:r>
            <a:r>
              <a:rPr lang="en-US" baseline="0" dirty="0" smtClean="0"/>
              <a:t>: </a:t>
            </a:r>
            <a:r>
              <a:rPr lang="en-US" baseline="0" dirty="0" err="1" smtClean="0"/>
              <a:t>góc</a:t>
            </a:r>
            <a:r>
              <a:rPr lang="en-US" baseline="0" dirty="0" smtClean="0"/>
              <a:t> </a:t>
            </a:r>
            <a:r>
              <a:rPr lang="en-US" baseline="0" dirty="0" err="1" smtClean="0"/>
              <a:t>khuất</a:t>
            </a:r>
            <a:r>
              <a:rPr lang="en-US" baseline="0" dirty="0" smtClean="0"/>
              <a:t>, </a:t>
            </a:r>
            <a:r>
              <a:rPr lang="en-US" baseline="0" dirty="0" err="1" smtClean="0"/>
              <a:t>khung</a:t>
            </a:r>
            <a:r>
              <a:rPr lang="en-US" baseline="0" dirty="0" smtClean="0"/>
              <a:t> </a:t>
            </a:r>
            <a:r>
              <a:rPr lang="en-US" baseline="0" dirty="0" err="1" smtClean="0"/>
              <a:t>cửa</a:t>
            </a:r>
            <a:r>
              <a:rPr lang="en-US" baseline="0" dirty="0" smtClean="0"/>
              <a:t> …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nhiễu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trên</a:t>
            </a:r>
            <a:endParaRPr lang="en-US" baseline="0" dirty="0" smtClean="0"/>
          </a:p>
          <a:p>
            <a:r>
              <a:rPr lang="en-US" baseline="0" dirty="0" err="1" smtClean="0"/>
              <a:t>Phần</a:t>
            </a:r>
            <a:r>
              <a:rPr lang="en-US" baseline="0" dirty="0" smtClean="0"/>
              <a:t> 3: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so </a:t>
            </a:r>
            <a:r>
              <a:rPr lang="en-US" baseline="0" dirty="0" err="1" smtClean="0"/>
              <a:t>khớp</a:t>
            </a:r>
            <a:r>
              <a:rPr lang="en-US" baseline="0" dirty="0" smtClean="0"/>
              <a:t> </a:t>
            </a:r>
            <a:r>
              <a:rPr lang="en-US" baseline="0" dirty="0" err="1" smtClean="0"/>
              <a:t>theo</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snake.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lại</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bước</a:t>
            </a:r>
            <a:r>
              <a:rPr lang="en-US" baseline="0" dirty="0" smtClean="0"/>
              <a:t> 2. </a:t>
            </a:r>
            <a:r>
              <a:rPr lang="en-US" baseline="0" dirty="0" err="1" smtClean="0"/>
              <a:t>Giúp</a:t>
            </a:r>
            <a:r>
              <a:rPr lang="en-US" baseline="0" dirty="0" smtClean="0"/>
              <a:t> </a:t>
            </a:r>
            <a:r>
              <a:rPr lang="en-US" baseline="0" dirty="0" err="1" smtClean="0"/>
              <a:t>tăng</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Đối</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thì</a:t>
            </a:r>
            <a:r>
              <a:rPr lang="en-US" baseline="0" dirty="0" smtClean="0"/>
              <a:t> </a:t>
            </a:r>
            <a:r>
              <a:rPr lang="en-US" baseline="0" dirty="0" err="1" smtClean="0"/>
              <a:t>điều</a:t>
            </a:r>
            <a:r>
              <a:rPr lang="en-US" baseline="0" dirty="0" smtClean="0"/>
              <a:t> </a:t>
            </a:r>
            <a:r>
              <a:rPr lang="en-US" baseline="0" dirty="0" err="1" smtClean="0"/>
              <a:t>ta</a:t>
            </a:r>
            <a:r>
              <a:rPr lang="en-US" baseline="0" dirty="0" smtClean="0"/>
              <a:t> </a:t>
            </a:r>
            <a:r>
              <a:rPr lang="en-US" baseline="0" dirty="0" err="1" smtClean="0"/>
              <a:t>cần</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là</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như</a:t>
            </a:r>
            <a:r>
              <a:rPr lang="en-US" baseline="0" dirty="0" smtClean="0"/>
              <a:t> </a:t>
            </a:r>
            <a:r>
              <a:rPr lang="en-US" baseline="0" dirty="0" err="1" smtClean="0"/>
              <a:t>sau</a:t>
            </a:r>
            <a:r>
              <a:rPr lang="en-US" baseline="0" dirty="0" smtClean="0"/>
              <a:t>:</a:t>
            </a:r>
          </a:p>
          <a:p>
            <a:pPr>
              <a:buFontTx/>
              <a:buChar char="-"/>
            </a:pPr>
            <a:r>
              <a:rPr lang="en-US" baseline="0" dirty="0" smtClean="0"/>
              <a:t> </a:t>
            </a:r>
            <a:r>
              <a:rPr lang="en-US" baseline="0" dirty="0" err="1" smtClean="0"/>
              <a:t>Lớp</a:t>
            </a:r>
            <a:r>
              <a:rPr lang="en-US" baseline="0" dirty="0" smtClean="0"/>
              <a:t> </a:t>
            </a:r>
            <a:r>
              <a:rPr lang="en-US" baseline="0" dirty="0" err="1" smtClean="0"/>
              <a:t>đông</a:t>
            </a:r>
            <a:r>
              <a:rPr lang="en-US" baseline="0" dirty="0" smtClean="0"/>
              <a:t> hay </a:t>
            </a:r>
            <a:r>
              <a:rPr lang="en-US" baseline="0" err="1" smtClean="0"/>
              <a:t>thưa</a:t>
            </a:r>
            <a:r>
              <a:rPr lang="en-US" baseline="0" smtClean="0"/>
              <a:t>?   ( 2 câu này khác gì nhau @@)</a:t>
            </a:r>
            <a:endParaRPr lang="en-US" baseline="0" dirty="0" smtClean="0"/>
          </a:p>
          <a:p>
            <a:pPr>
              <a:buFontTx/>
              <a:buChar char="-"/>
            </a:pPr>
            <a:r>
              <a:rPr lang="en-US" baseline="0" dirty="0" smtClean="0"/>
              <a:t> </a:t>
            </a:r>
            <a:r>
              <a:rPr lang="en-US" baseline="0" dirty="0" err="1" smtClean="0"/>
              <a:t>Có</a:t>
            </a:r>
            <a:r>
              <a:rPr lang="en-US" baseline="0" dirty="0" smtClean="0"/>
              <a:t> </a:t>
            </a:r>
            <a:r>
              <a:rPr lang="en-US" baseline="0" dirty="0" err="1" smtClean="0"/>
              <a:t>bao</a:t>
            </a:r>
            <a:r>
              <a:rPr lang="en-US" baseline="0" dirty="0" smtClean="0"/>
              <a:t> </a:t>
            </a:r>
            <a:r>
              <a:rPr lang="en-US" baseline="0" dirty="0" err="1" smtClean="0"/>
              <a:t>nhiêu</a:t>
            </a:r>
            <a:r>
              <a:rPr lang="en-US" baseline="0" dirty="0" smtClean="0"/>
              <a:t> </a:t>
            </a:r>
            <a:r>
              <a:rPr lang="en-US" baseline="0" dirty="0" err="1" smtClean="0"/>
              <a:t>người</a:t>
            </a:r>
            <a:r>
              <a:rPr lang="en-US" baseline="0" dirty="0" smtClean="0"/>
              <a:t> </a:t>
            </a:r>
            <a:r>
              <a:rPr lang="en-US" baseline="0" dirty="0" err="1" smtClean="0"/>
              <a:t>trong</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a:t>
            </a:r>
          </a:p>
          <a:p>
            <a:pPr>
              <a:buFontTx/>
              <a:buNone/>
            </a:pPr>
            <a:r>
              <a:rPr lang="en-US" baseline="0" dirty="0" err="1" smtClean="0"/>
              <a:t>Để</a:t>
            </a:r>
            <a:r>
              <a:rPr lang="en-US" baseline="0" dirty="0" smtClean="0"/>
              <a:t> </a:t>
            </a:r>
            <a:r>
              <a:rPr lang="en-US" baseline="0" dirty="0" err="1" smtClean="0"/>
              <a:t>trả</a:t>
            </a:r>
            <a:r>
              <a:rPr lang="en-US" baseline="0" dirty="0" smtClean="0"/>
              <a:t> </a:t>
            </a:r>
            <a:r>
              <a:rPr lang="en-US" baseline="0" dirty="0" err="1" smtClean="0"/>
              <a:t>lời</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câu</a:t>
            </a:r>
            <a:r>
              <a:rPr lang="en-US" baseline="0" dirty="0" smtClean="0"/>
              <a:t> </a:t>
            </a:r>
            <a:r>
              <a:rPr lang="en-US" baseline="0" dirty="0" err="1" smtClean="0"/>
              <a:t>hỏi</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thường</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dùng</a:t>
            </a:r>
            <a:r>
              <a:rPr lang="en-US" baseline="0" dirty="0" smtClean="0"/>
              <a:t> </a:t>
            </a:r>
            <a:r>
              <a:rPr lang="en-US" baseline="0" dirty="0" err="1" smtClean="0"/>
              <a:t>mắt</a:t>
            </a:r>
            <a:r>
              <a:rPr lang="en-US" baseline="0" dirty="0" smtClean="0"/>
              <a:t> </a:t>
            </a:r>
            <a:r>
              <a:rPr lang="en-US" baseline="0" dirty="0" err="1" smtClean="0"/>
              <a:t>quan</a:t>
            </a:r>
            <a:r>
              <a:rPr lang="en-US" baseline="0" dirty="0" smtClean="0"/>
              <a:t> </a:t>
            </a:r>
            <a:r>
              <a:rPr lang="en-US" baseline="0" dirty="0" err="1" smtClean="0"/>
              <a:t>sát</a:t>
            </a:r>
            <a:r>
              <a:rPr lang="en-US" baseline="0" dirty="0" smtClean="0"/>
              <a:t> </a:t>
            </a:r>
            <a:r>
              <a:rPr lang="en-US" baseline="0" dirty="0" err="1" smtClean="0"/>
              <a:t>và</a:t>
            </a:r>
            <a:r>
              <a:rPr lang="en-US" baseline="0" dirty="0" smtClean="0"/>
              <a:t> </a:t>
            </a:r>
            <a:r>
              <a:rPr lang="en-US" baseline="0" dirty="0" err="1" smtClean="0"/>
              <a:t>đếm</a:t>
            </a:r>
            <a:r>
              <a:rPr lang="en-US" baseline="0" dirty="0" smtClean="0"/>
              <a:t> </a:t>
            </a:r>
            <a:r>
              <a:rPr lang="en-US" baseline="0" dirty="0" err="1" smtClean="0"/>
              <a:t>từng</a:t>
            </a:r>
            <a:r>
              <a:rPr lang="en-US" baseline="0" dirty="0" smtClean="0"/>
              <a:t> </a:t>
            </a:r>
            <a:r>
              <a:rPr lang="en-US" baseline="0" err="1" smtClean="0"/>
              <a:t>người</a:t>
            </a:r>
            <a:r>
              <a:rPr lang="en-US" baseline="0" smtClean="0"/>
              <a:t> một cách thủ công, thực </a:t>
            </a:r>
            <a:r>
              <a:rPr lang="en-US" baseline="0" err="1" smtClean="0"/>
              <a:t>hiện</a:t>
            </a:r>
            <a:r>
              <a:rPr lang="en-US" baseline="0" smtClean="0"/>
              <a:t> điều này rất </a:t>
            </a:r>
            <a:r>
              <a:rPr lang="en-US" baseline="0" dirty="0" err="1" smtClean="0"/>
              <a:t>mất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đông</a:t>
            </a:r>
            <a:r>
              <a:rPr lang="en-US" baseline="0" dirty="0" smtClean="0"/>
              <a:t> </a:t>
            </a:r>
            <a:r>
              <a:rPr lang="en-US" baseline="0" dirty="0" err="1" smtClean="0"/>
              <a:t>đúc</a:t>
            </a:r>
            <a:r>
              <a:rPr lang="en-US" baseline="0" dirty="0" smtClean="0"/>
              <a:t> </a:t>
            </a:r>
            <a:r>
              <a:rPr lang="en-US" baseline="0" dirty="0" err="1" smtClean="0"/>
              <a:t>thì</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đếm</a:t>
            </a:r>
            <a:r>
              <a:rPr lang="en-US" baseline="0" dirty="0" smtClean="0"/>
              <a:t> </a:t>
            </a:r>
            <a:r>
              <a:rPr lang="en-US" baseline="0" dirty="0" err="1" smtClean="0"/>
              <a:t>từng</a:t>
            </a:r>
            <a:r>
              <a:rPr lang="en-US" baseline="0" dirty="0" smtClean="0"/>
              <a:t> </a:t>
            </a:r>
            <a:r>
              <a:rPr lang="en-US" baseline="0" dirty="0" err="1" smtClean="0"/>
              <a:t>người</a:t>
            </a:r>
            <a:r>
              <a:rPr lang="en-US" baseline="0" dirty="0" smtClean="0"/>
              <a:t> </a:t>
            </a:r>
            <a:r>
              <a:rPr lang="en-US" baseline="0" dirty="0" err="1" smtClean="0"/>
              <a:t>một</a:t>
            </a:r>
            <a:r>
              <a:rPr lang="en-US" baseline="0" dirty="0" smtClean="0"/>
              <a:t>. Do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đề</a:t>
            </a:r>
            <a:r>
              <a:rPr lang="en-US" baseline="0" dirty="0" smtClean="0"/>
              <a:t> </a:t>
            </a:r>
            <a:r>
              <a:rPr lang="en-US" baseline="0" dirty="0" err="1" smtClean="0"/>
              <a:t>tài</a:t>
            </a:r>
            <a:r>
              <a:rPr lang="en-US" baseline="0" dirty="0" smtClean="0"/>
              <a:t> </a:t>
            </a:r>
            <a:r>
              <a:rPr lang="en-US" baseline="0" dirty="0" err="1" smtClean="0"/>
              <a:t>là</a:t>
            </a:r>
            <a:r>
              <a:rPr lang="en-US" baseline="0" dirty="0" smtClean="0"/>
              <a:t> </a:t>
            </a:r>
            <a:r>
              <a:rPr lang="en-US" baseline="0" dirty="0" err="1" smtClean="0"/>
              <a:t>nhằm</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các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err="1" smtClean="0"/>
              <a:t>phát</a:t>
            </a:r>
            <a:r>
              <a:rPr lang="en-US" baseline="0" smtClean="0"/>
              <a:t> hiện tự động </a:t>
            </a:r>
            <a:r>
              <a:rPr lang="en-US" baseline="0" dirty="0" err="1" smtClean="0"/>
              <a:t>người</a:t>
            </a:r>
            <a:r>
              <a:rPr lang="en-US" baseline="0" dirty="0" smtClean="0"/>
              <a:t> </a:t>
            </a:r>
            <a:r>
              <a:rPr lang="en-US" baseline="0" dirty="0" err="1" smtClean="0"/>
              <a:t>trong</a:t>
            </a:r>
            <a:r>
              <a:rPr lang="en-US" baseline="0" dirty="0" smtClean="0"/>
              <a:t> video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và</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dể</a:t>
            </a:r>
            <a:r>
              <a:rPr lang="en-US" baseline="0" dirty="0" smtClean="0"/>
              <a:t> </a:t>
            </a:r>
            <a:r>
              <a:rPr lang="en-US" baseline="0" dirty="0" err="1" smtClean="0"/>
              <a:t>dàng</a:t>
            </a:r>
            <a:r>
              <a:rPr lang="en-US" baseline="0" dirty="0" smtClean="0"/>
              <a:t> </a:t>
            </a:r>
            <a:r>
              <a:rPr lang="en-US" baseline="0" dirty="0" err="1" smtClean="0"/>
              <a:t>đếm</a:t>
            </a:r>
            <a:r>
              <a:rPr lang="en-US" baseline="0" dirty="0" smtClean="0"/>
              <a:t> </a:t>
            </a:r>
            <a:r>
              <a:rPr lang="en-US" baseline="0" dirty="0" err="1" smtClean="0"/>
              <a:t>được</a:t>
            </a:r>
            <a:r>
              <a:rPr lang="en-US" baseline="0" dirty="0" smtClean="0"/>
              <a:t> </a:t>
            </a:r>
            <a:r>
              <a:rPr lang="en-US" baseline="0" dirty="0" err="1" smtClean="0"/>
              <a:t>sỉ</a:t>
            </a:r>
            <a:r>
              <a:rPr lang="en-US" baseline="0" dirty="0" smtClean="0"/>
              <a:t> </a:t>
            </a:r>
            <a:r>
              <a:rPr lang="en-US" baseline="0" dirty="0" err="1" smtClean="0"/>
              <a:t>số</a:t>
            </a:r>
            <a:r>
              <a:rPr lang="en-US" baseline="0" dirty="0" smtClean="0"/>
              <a:t> </a:t>
            </a:r>
            <a:r>
              <a:rPr lang="en-US" baseline="0" dirty="0" err="1" smtClean="0"/>
              <a:t>lớp</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Snake được</a:t>
            </a:r>
            <a:r>
              <a:rPr lang="en-US" baseline="0" smtClean="0"/>
              <a:t> </a:t>
            </a:r>
            <a:r>
              <a:rPr lang="en-US" baseline="0" dirty="0" err="1" smtClean="0"/>
              <a:t>giới</a:t>
            </a:r>
            <a:r>
              <a:rPr lang="en-US" baseline="0" dirty="0" smtClean="0"/>
              <a:t> </a:t>
            </a:r>
            <a:r>
              <a:rPr lang="en-US" baseline="0" dirty="0" err="1" smtClean="0"/>
              <a:t>thiệu</a:t>
            </a:r>
            <a:r>
              <a:rPr lang="en-US" baseline="0" dirty="0" smtClean="0"/>
              <a:t>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bài</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 </a:t>
            </a:r>
            <a:r>
              <a:rPr lang="en-US" baseline="0" dirty="0" err="1" smtClean="0"/>
              <a:t>vào</a:t>
            </a:r>
            <a:r>
              <a:rPr lang="en-US" baseline="0" dirty="0" smtClean="0"/>
              <a:t> </a:t>
            </a:r>
            <a:r>
              <a:rPr lang="en-US" baseline="0" dirty="0" err="1" smtClean="0"/>
              <a:t>năm</a:t>
            </a:r>
            <a:r>
              <a:rPr lang="en-US" baseline="0" dirty="0" smtClean="0"/>
              <a:t> 2000</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Mục đích</a:t>
            </a:r>
            <a:r>
              <a:rPr lang="en-US" baseline="0" smtClean="0"/>
              <a:t> của bước này là để kiểm tra và loại bỏ các phân lớp sai sau bước phân lớp bằng SVM.</a:t>
            </a:r>
          </a:p>
          <a:p>
            <a:r>
              <a:rPr lang="en-US" baseline="0" smtClean="0"/>
              <a:t>Đầu vào của bước này là các cửa sổ kết quả sau bước phân lớp SVM, kết quả là các cửa sổ được xác nhận là có hình dạng như hình dạng cho trước.</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38</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Snake </a:t>
            </a:r>
            <a:r>
              <a:rPr lang="en-US" err="1" smtClean="0"/>
              <a:t>là</a:t>
            </a:r>
            <a:r>
              <a:rPr lang="en-US" baseline="0" smtClean="0"/>
              <a:t> đường </a:t>
            </a:r>
            <a:r>
              <a:rPr lang="en-US" baseline="0" dirty="0" err="1" smtClean="0"/>
              <a:t>viền</a:t>
            </a:r>
            <a:r>
              <a:rPr lang="en-US" baseline="0" dirty="0" smtClean="0"/>
              <a:t> </a:t>
            </a:r>
            <a:r>
              <a:rPr lang="en-US" baseline="0" dirty="0" err="1" smtClean="0"/>
              <a:t>có</a:t>
            </a:r>
            <a:r>
              <a:rPr lang="en-US" baseline="0" dirty="0" smtClean="0"/>
              <a:t> </a:t>
            </a:r>
            <a:r>
              <a:rPr lang="en-US" baseline="0" dirty="0" err="1" smtClean="0"/>
              <a:t>hình</a:t>
            </a:r>
            <a:r>
              <a:rPr lang="en-US" baseline="0" dirty="0" smtClean="0"/>
              <a:t> </a:t>
            </a:r>
            <a:r>
              <a:rPr lang="en-US" baseline="0" err="1" smtClean="0"/>
              <a:t>dạng</a:t>
            </a:r>
            <a:r>
              <a:rPr lang="en-US" baseline="0" smtClean="0"/>
              <a:t> thể hiện cho đối tượng mà ta quan tâm</a:t>
            </a:r>
            <a:endParaRPr lang="en-US" dirty="0" smtClean="0"/>
          </a:p>
          <a:p>
            <a:r>
              <a:rPr lang="en-US" dirty="0" smtClean="0"/>
              <a:t>Ý</a:t>
            </a:r>
            <a:r>
              <a:rPr lang="en-US" baseline="0" dirty="0" smtClean="0"/>
              <a:t> </a:t>
            </a:r>
            <a:r>
              <a:rPr lang="en-US" baseline="0" dirty="0" err="1" smtClean="0"/>
              <a:t>tưởng</a:t>
            </a:r>
            <a:r>
              <a:rPr lang="en-US" baseline="0" dirty="0" smtClean="0"/>
              <a:t> </a:t>
            </a:r>
            <a:r>
              <a:rPr lang="en-US" baseline="0" dirty="0" err="1" smtClean="0"/>
              <a:t>chính</a:t>
            </a:r>
            <a:r>
              <a:rPr lang="en-US" baseline="0" dirty="0" smtClean="0"/>
              <a:t> </a:t>
            </a:r>
            <a:r>
              <a:rPr lang="en-US" baseline="0" err="1" smtClean="0"/>
              <a:t>của</a:t>
            </a:r>
            <a:r>
              <a:rPr lang="en-US" baseline="0" smtClean="0"/>
              <a:t> phương pháp này </a:t>
            </a:r>
            <a:r>
              <a:rPr lang="en-US" baseline="0" dirty="0" err="1" smtClean="0"/>
              <a:t>là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có</a:t>
            </a:r>
            <a:r>
              <a:rPr lang="en-US" baseline="0" dirty="0" smtClean="0"/>
              <a:t> </a:t>
            </a:r>
            <a:r>
              <a:rPr lang="en-US" baseline="0" dirty="0" err="1" smtClean="0"/>
              <a:t>sẵn</a:t>
            </a:r>
            <a:r>
              <a:rPr lang="en-US" baseline="0" dirty="0" smtClean="0"/>
              <a:t>, </a:t>
            </a:r>
            <a:r>
              <a:rPr lang="en-US" baseline="0" dirty="0" err="1" smtClean="0"/>
              <a:t>ta</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so </a:t>
            </a:r>
            <a:r>
              <a:rPr lang="en-US" baseline="0" dirty="0" err="1" smtClean="0"/>
              <a:t>khớp</a:t>
            </a:r>
            <a:r>
              <a:rPr lang="en-US" baseline="0" dirty="0" smtClean="0"/>
              <a:t> </a:t>
            </a:r>
            <a:r>
              <a:rPr lang="en-US" baseline="0" dirty="0" err="1" smtClean="0"/>
              <a:t>các</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err="1" smtClean="0"/>
              <a:t>xem</a:t>
            </a:r>
            <a:r>
              <a:rPr lang="en-US" baseline="0" smtClean="0"/>
              <a:t> trong  ảnh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có</a:t>
            </a:r>
            <a:r>
              <a:rPr lang="en-US" baseline="0" dirty="0" smtClean="0"/>
              <a:t> </a:t>
            </a:r>
            <a:r>
              <a:rPr lang="en-US" baseline="0" dirty="0" err="1" smtClean="0"/>
              <a:t>mang</a:t>
            </a:r>
            <a:r>
              <a:rPr lang="en-US" baseline="0" dirty="0" smtClean="0"/>
              <a:t> </a:t>
            </a:r>
            <a:r>
              <a:rPr lang="en-US" baseline="0" dirty="0" err="1" smtClean="0"/>
              <a:t>hình</a:t>
            </a:r>
            <a:r>
              <a:rPr lang="en-US" baseline="0" dirty="0" smtClean="0"/>
              <a:t> </a:t>
            </a:r>
            <a:r>
              <a:rPr lang="en-US" baseline="0" dirty="0" err="1" smtClean="0"/>
              <a:t>dạng</a:t>
            </a:r>
            <a:r>
              <a:rPr lang="en-US" baseline="0" dirty="0" smtClean="0"/>
              <a:t> </a:t>
            </a:r>
            <a:r>
              <a:rPr lang="en-US" baseline="0" dirty="0" err="1" smtClean="0"/>
              <a:t>gần</a:t>
            </a:r>
            <a:r>
              <a:rPr lang="en-US" baseline="0" dirty="0" smtClean="0"/>
              <a:t> </a:t>
            </a:r>
            <a:r>
              <a:rPr lang="en-US" baseline="0" dirty="0" err="1" smtClean="0"/>
              <a:t>giống</a:t>
            </a:r>
            <a:r>
              <a:rPr lang="en-US" baseline="0" dirty="0" smtClean="0"/>
              <a:t> </a:t>
            </a:r>
            <a:r>
              <a:rPr lang="en-US" baseline="0" err="1" smtClean="0"/>
              <a:t>với</a:t>
            </a:r>
            <a:r>
              <a:rPr lang="en-US" baseline="0" smtClean="0"/>
              <a:t> snake cho </a:t>
            </a:r>
            <a:r>
              <a:rPr lang="en-US" baseline="0" dirty="0" err="1" smtClean="0"/>
              <a:t>trước</a:t>
            </a:r>
            <a:r>
              <a:rPr lang="en-US" baseline="0" dirty="0" smtClean="0"/>
              <a:t> hay </a:t>
            </a:r>
            <a:r>
              <a:rPr lang="en-US" baseline="0" dirty="0" err="1" smtClean="0"/>
              <a:t>không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Với</a:t>
            </a:r>
            <a:r>
              <a:rPr lang="en-US" baseline="0" dirty="0" smtClean="0"/>
              <a:t> </a:t>
            </a:r>
            <a:r>
              <a:rPr lang="en-US" baseline="0" err="1" smtClean="0"/>
              <a:t>dạng</a:t>
            </a:r>
            <a:r>
              <a:rPr lang="en-US" baseline="0" smtClean="0"/>
              <a:t> mẫu (snake) </a:t>
            </a:r>
            <a:r>
              <a:rPr lang="en-US" baseline="0" dirty="0" err="1" smtClean="0"/>
              <a:t>cho</a:t>
            </a:r>
            <a:r>
              <a:rPr lang="en-US" baseline="0" dirty="0" smtClean="0"/>
              <a:t> </a:t>
            </a:r>
            <a:r>
              <a:rPr lang="en-US" baseline="0" dirty="0" err="1" smtClean="0"/>
              <a:t>trước</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độ</a:t>
            </a:r>
            <a:r>
              <a:rPr lang="en-US" baseline="0" dirty="0" smtClean="0"/>
              <a:t> </a:t>
            </a:r>
            <a:r>
              <a:rPr lang="en-US" baseline="0" err="1" smtClean="0"/>
              <a:t>khớp</a:t>
            </a:r>
            <a:r>
              <a:rPr lang="en-US" baseline="0" smtClean="0"/>
              <a:t> và </a:t>
            </a:r>
            <a:r>
              <a:rPr lang="en-US" baseline="0" dirty="0" smtClean="0"/>
              <a:t>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ngưỡng</a:t>
            </a:r>
            <a:r>
              <a:rPr lang="en-US" baseline="0" dirty="0" smtClean="0"/>
              <a:t>, </a:t>
            </a:r>
            <a:r>
              <a:rPr lang="en-US" baseline="0" dirty="0" err="1" smtClean="0"/>
              <a:t>nếu</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nhỏ</a:t>
            </a:r>
            <a:r>
              <a:rPr lang="en-US" baseline="0" dirty="0" smtClean="0"/>
              <a:t> </a:t>
            </a:r>
            <a:r>
              <a:rPr lang="en-US" baseline="0" dirty="0" err="1" smtClean="0"/>
              <a:t>hơn</a:t>
            </a:r>
            <a:r>
              <a:rPr lang="en-US" baseline="0" dirty="0" smtClean="0"/>
              <a:t> </a:t>
            </a:r>
            <a:r>
              <a:rPr lang="en-US" baseline="0" dirty="0" err="1" smtClean="0"/>
              <a:t>ngưỡng</a:t>
            </a:r>
            <a:r>
              <a:rPr lang="en-US" baseline="0" dirty="0" smtClean="0"/>
              <a:t> </a:t>
            </a:r>
            <a:r>
              <a:rPr lang="en-US" baseline="0" dirty="0" err="1" smtClean="0"/>
              <a:t>này</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a:t>
            </a:r>
            <a:r>
              <a:rPr lang="en-US" baseline="0" dirty="0" err="1" smtClean="0"/>
              <a:t>trong</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err="1" smtClean="0"/>
              <a:t>không</a:t>
            </a:r>
            <a:r>
              <a:rPr lang="en-US" baseline="0" smtClean="0"/>
              <a:t> có bất kỳ </a:t>
            </a:r>
            <a:r>
              <a:rPr lang="en-US" baseline="0" dirty="0" err="1" smtClean="0"/>
              <a:t>đường</a:t>
            </a:r>
            <a:r>
              <a:rPr lang="en-US" baseline="0" dirty="0" smtClean="0"/>
              <a:t> </a:t>
            </a:r>
            <a:r>
              <a:rPr lang="en-US" baseline="0" dirty="0" err="1" smtClean="0"/>
              <a:t>viền</a:t>
            </a:r>
            <a:r>
              <a:rPr lang="en-US" baseline="0" dirty="0" smtClean="0"/>
              <a:t> </a:t>
            </a:r>
            <a:r>
              <a:rPr lang="en-US" baseline="0" dirty="0" err="1" smtClean="0"/>
              <a:t>nào</a:t>
            </a:r>
            <a:r>
              <a:rPr lang="en-US" baseline="0" dirty="0" smtClean="0"/>
              <a:t> </a:t>
            </a:r>
            <a:r>
              <a:rPr lang="en-US" baseline="0" dirty="0" err="1" smtClean="0"/>
              <a:t>tương</a:t>
            </a:r>
            <a:r>
              <a:rPr lang="en-US" baseline="0" dirty="0" smtClean="0"/>
              <a:t> </a:t>
            </a:r>
            <a:r>
              <a:rPr lang="en-US" baseline="0" dirty="0" err="1" smtClean="0"/>
              <a:t>đồng</a:t>
            </a:r>
            <a:r>
              <a:rPr lang="en-US" baseline="0" dirty="0" smtClean="0"/>
              <a:t> </a:t>
            </a:r>
            <a:r>
              <a:rPr lang="en-US" baseline="0"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và</a:t>
            </a:r>
            <a:r>
              <a:rPr lang="en-US" baseline="0" dirty="0" smtClean="0"/>
              <a:t> </a:t>
            </a:r>
            <a:r>
              <a:rPr lang="en-US" baseline="0" dirty="0" err="1" smtClean="0"/>
              <a:t>bị</a:t>
            </a:r>
            <a:r>
              <a:rPr lang="en-US" baseline="0" dirty="0" smtClean="0"/>
              <a:t> </a:t>
            </a:r>
            <a:r>
              <a:rPr lang="en-US" baseline="0" dirty="0" err="1" smtClean="0"/>
              <a:t>loại</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tính</a:t>
            </a:r>
            <a:r>
              <a:rPr lang="en-US" baseline="0" dirty="0" smtClean="0"/>
              <a:t> </a:t>
            </a:r>
            <a:r>
              <a:rPr lang="en-US" baseline="0" dirty="0" err="1" smtClean="0"/>
              <a:t>được</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ngưỡng</a:t>
            </a:r>
            <a:r>
              <a:rPr lang="en-US" baseline="0" dirty="0" smtClean="0"/>
              <a:t> </a:t>
            </a:r>
            <a:r>
              <a:rPr lang="en-US" baseline="0" dirty="0" err="1" smtClean="0"/>
              <a:t>cho</a:t>
            </a:r>
            <a:r>
              <a:rPr lang="en-US" baseline="0" dirty="0" smtClean="0"/>
              <a:t> </a:t>
            </a:r>
            <a:r>
              <a:rPr lang="en-US" baseline="0" dirty="0" err="1" smtClean="0"/>
              <a:t>trước</a:t>
            </a:r>
            <a:r>
              <a:rPr lang="en-US" baseline="0" dirty="0" smtClean="0"/>
              <a:t> </a:t>
            </a:r>
            <a:r>
              <a:rPr lang="en-US" baseline="0" dirty="0" err="1" smtClean="0"/>
              <a:t>thì</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a:t>
            </a:r>
            <a:r>
              <a:rPr lang="en-US" baseline="0" dirty="0" err="1" smtClean="0"/>
              <a:t>trong</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đường</a:t>
            </a:r>
            <a:r>
              <a:rPr lang="en-US" baseline="0" dirty="0" smtClean="0"/>
              <a:t> </a:t>
            </a:r>
            <a:r>
              <a:rPr lang="en-US" baseline="0" dirty="0" err="1" smtClean="0"/>
              <a:t>viền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và</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đó</a:t>
            </a:r>
            <a:r>
              <a:rPr lang="en-US" baseline="0" dirty="0" smtClean="0"/>
              <a:t> </a:t>
            </a:r>
            <a:r>
              <a:rPr lang="en-US" baseline="0" dirty="0" err="1" smtClean="0"/>
              <a:t>được</a:t>
            </a:r>
            <a:r>
              <a:rPr lang="en-US" baseline="0" dirty="0" smtClean="0"/>
              <a:t> </a:t>
            </a:r>
            <a:r>
              <a:rPr lang="en-US" baseline="0" dirty="0" err="1" smtClean="0"/>
              <a:t>chấp</a:t>
            </a:r>
            <a:r>
              <a:rPr lang="en-US" baseline="0" dirty="0" smtClean="0"/>
              <a:t> </a:t>
            </a:r>
            <a:r>
              <a:rPr lang="en-US" baseline="0" dirty="0" err="1" smtClean="0"/>
              <a:t>nhận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Trên</a:t>
            </a:r>
            <a:r>
              <a:rPr lang="en-US" baseline="0" smtClean="0"/>
              <a:t> thực tế, tư thế người rất khác nhau nên đòi hỏi dạng mẫu đầu vào cần có độ đa dạng phù hợp.</a:t>
            </a:r>
          </a:p>
          <a:p>
            <a:r>
              <a:rPr lang="en-US" baseline="0" smtClean="0"/>
              <a:t>Để đáp ứng được điều này, ứng với mỗi dạng mẫu cho trước, một không gian dạng mẫu được tạo ra thông qua 1 loạt các phép biển đổi affine: tịnh tiến, phóng to thu nhỏ, xoay; nhờ đó, ta có được nhiều dạng mẫu để so sánh hơn, tuy nhiên cần nhiều bộ nhớ để lưu trữ hết các không gian dạng mẫu này.</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Thông</a:t>
            </a:r>
            <a:r>
              <a:rPr lang="en-US" baseline="0" smtClean="0"/>
              <a:t> thường, người ta sử dụng hình dạng giống với omega để thể hiện hình dạng đầu-vai của người. Kết quả trên các video có background đồng nhất khá tốt.</a:t>
            </a:r>
          </a:p>
          <a:p>
            <a:r>
              <a:rPr lang="en-US" baseline="0" smtClean="0"/>
              <a:t>Tuy nhiên đối với video lớp học, màu sắc đa dạng của quần áo, bàn ghế… khiến cho việc phát hiện đường viền bị nhiễu khá nhiều, và gây ảnh hưởng lớn đến kết quả của bước phát hiện bằng snake</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44</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Nhận</a:t>
            </a:r>
            <a:r>
              <a:rPr lang="en-US" baseline="0" smtClean="0"/>
              <a:t> xét rằng, nửa vùng trên của đầu của người có dạng hình tròn, một số trường hợp tóc dài hoặc cột tóc cao, nhưng vẫn giữ được hình dạng tròn đó.</a:t>
            </a:r>
            <a:endParaRPr lang="en-US" smtClean="0"/>
          </a:p>
          <a:p>
            <a:r>
              <a:rPr lang="en-US" smtClean="0"/>
              <a:t>Vì</a:t>
            </a:r>
            <a:r>
              <a:rPr lang="en-US" baseline="0" smtClean="0"/>
              <a:t> thế, chúng tôi đề nghị thay vì sử dụng dạng omega, thì lấy kết quả sau bước lọc màu tóc bằng single gaussian, và các dạng mẫu có dạng nửa hình cung để xác định các vùng đầu của người trong video. Kết quả thu được khả quan hơn.</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45</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Phương</a:t>
            </a:r>
            <a:r>
              <a:rPr lang="en-US" baseline="0" smtClean="0"/>
              <a:t> pháp này có ưu điểm là đơn giản và nhanh, đồng thời ta có thể xác định các hình dạng như mong muốn.</a:t>
            </a:r>
          </a:p>
          <a:p>
            <a:r>
              <a:rPr lang="en-US" baseline="0" smtClean="0"/>
              <a:t>Một số khuyết điểm là cần bộ nhớ để lưu trữ các không gian dạng mẫu được tạo ra để so khớp với các cửa sổ.</a:t>
            </a:r>
          </a:p>
          <a:p>
            <a:r>
              <a:rPr lang="en-US" baseline="0" smtClean="0"/>
              <a:t>Khuyết điểm khác là phụ thuộc nhiều vào kết quả của bước phát hiện màu tóc trước đó, và các dạng mẫu ban đầu để cho ra kết quả tốt và bao quát.</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46</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Bài</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là</a:t>
            </a:r>
            <a:r>
              <a:rPr lang="en-US" baseline="0" dirty="0" smtClean="0"/>
              <a:t> </a:t>
            </a:r>
            <a:r>
              <a:rPr lang="en-US" baseline="0" dirty="0" err="1" smtClean="0"/>
              <a:t>tìm</a:t>
            </a:r>
            <a:r>
              <a:rPr lang="en-US" baseline="0" dirty="0" smtClean="0"/>
              <a:t> </a:t>
            </a:r>
            <a:r>
              <a:rPr lang="en-US" baseline="0" dirty="0" err="1" smtClean="0"/>
              <a:t>hiểu</a:t>
            </a:r>
            <a:r>
              <a:rPr lang="en-US" baseline="0" dirty="0" smtClean="0"/>
              <a:t> </a:t>
            </a:r>
            <a:r>
              <a:rPr lang="en-US" baseline="0" dirty="0" err="1" smtClean="0"/>
              <a:t>các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và</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vào</a:t>
            </a:r>
            <a:r>
              <a:rPr lang="en-US" baseline="0" dirty="0" smtClean="0"/>
              <a:t> video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lớp</a:t>
            </a:r>
            <a:r>
              <a:rPr lang="en-US" baseline="0" dirty="0" smtClean="0"/>
              <a:t> </a:t>
            </a:r>
            <a:r>
              <a:rPr lang="en-US" baseline="0" dirty="0" err="1" smtClean="0"/>
              <a:t>học</a:t>
            </a:r>
            <a:endParaRPr lang="en-US" baseline="0" dirty="0" smtClean="0"/>
          </a:p>
          <a:p>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giả</a:t>
            </a:r>
            <a:r>
              <a:rPr lang="en-US" baseline="0" dirty="0" smtClean="0"/>
              <a:t> </a:t>
            </a:r>
            <a:r>
              <a:rPr lang="en-US" baseline="0" err="1" smtClean="0"/>
              <a:t>định</a:t>
            </a:r>
            <a:r>
              <a:rPr lang="en-US" baseline="0" smtClean="0"/>
              <a:t> được đưa ra trong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của</a:t>
            </a:r>
            <a:r>
              <a:rPr lang="en-US" baseline="0" dirty="0" smtClean="0"/>
              <a:t> </a:t>
            </a:r>
            <a:r>
              <a:rPr lang="en-US" baseline="0" err="1" smtClean="0"/>
              <a:t>người</a:t>
            </a:r>
            <a:r>
              <a:rPr lang="en-US" baseline="0" smtClean="0"/>
              <a:t> là </a:t>
            </a:r>
            <a:r>
              <a:rPr lang="en-US" baseline="0" dirty="0" err="1" smtClean="0"/>
              <a:t>màu</a:t>
            </a:r>
            <a:r>
              <a:rPr lang="en-US" baseline="0" dirty="0" smtClean="0"/>
              <a:t> </a:t>
            </a:r>
            <a:r>
              <a:rPr lang="en-US" baseline="0" dirty="0" err="1" smtClean="0"/>
              <a:t>đen</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chỉ</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dãy</a:t>
            </a:r>
            <a:r>
              <a:rPr lang="en-US" baseline="0" dirty="0" smtClean="0"/>
              <a:t> </a:t>
            </a:r>
            <a:r>
              <a:rPr lang="en-US" baseline="0" dirty="0" err="1" smtClean="0"/>
              <a:t>bàn</a:t>
            </a:r>
            <a:r>
              <a:rPr lang="en-US" baseline="0" dirty="0" smtClean="0"/>
              <a:t> </a:t>
            </a:r>
            <a:r>
              <a:rPr lang="en-US" baseline="0" dirty="0" err="1" smtClean="0"/>
              <a:t>được</a:t>
            </a:r>
            <a:r>
              <a:rPr lang="en-US" baseline="0" dirty="0" smtClean="0"/>
              <a:t> </a:t>
            </a:r>
            <a:r>
              <a:rPr lang="en-US" baseline="0" dirty="0" err="1" smtClean="0"/>
              <a:t>quan</a:t>
            </a:r>
            <a:r>
              <a:rPr lang="en-US" baseline="0" dirty="0" smtClean="0"/>
              <a:t> </a:t>
            </a:r>
            <a:r>
              <a:rPr lang="en-US" baseline="0" dirty="0" err="1" smtClean="0"/>
              <a:t>sát</a:t>
            </a:r>
            <a:r>
              <a:rPr lang="en-US" baseline="0" dirty="0" smtClean="0"/>
              <a:t> </a:t>
            </a:r>
            <a:r>
              <a:rPr lang="en-US" baseline="0" dirty="0" err="1" smtClean="0"/>
              <a:t>rõ</a:t>
            </a:r>
            <a:r>
              <a:rPr lang="en-US" baseline="0" dirty="0" smtClean="0"/>
              <a:t> </a:t>
            </a:r>
            <a:r>
              <a:rPr lang="en-US" baseline="0" dirty="0" err="1" smtClean="0"/>
              <a:t>ràng</a:t>
            </a:r>
            <a:r>
              <a:rPr lang="en-US" baseline="0" dirty="0" smtClean="0"/>
              <a:t> </a:t>
            </a:r>
            <a:r>
              <a:rPr lang="en-US" baseline="0" dirty="0" err="1" smtClean="0"/>
              <a:t>nhất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55</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Sau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sẽ</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tiến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hành</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chuẩn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hóa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đặc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trưng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của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khối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Việc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chuẩn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hóa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đặc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trưng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thường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bằng</a:t>
            </a:r>
            <a:r>
              <a:rPr lang="en-US" sz="1200" kern="1200" baseline="0" dirty="0" smtClean="0">
                <a:solidFill>
                  <a:schemeClr val="tx1"/>
                </a:solidFill>
                <a:latin typeface="+mn-lt"/>
                <a:ea typeface="+mn-ea"/>
                <a:cs typeface="+mn-cs"/>
              </a:rPr>
              <a:t> 3 </a:t>
            </a:r>
            <a:r>
              <a:rPr lang="en-US" sz="1200" kern="1200" baseline="0" dirty="0" err="1" smtClean="0">
                <a:solidFill>
                  <a:schemeClr val="tx1"/>
                </a:solidFill>
                <a:latin typeface="+mn-lt"/>
                <a:ea typeface="+mn-ea"/>
                <a:cs typeface="+mn-cs"/>
              </a:rPr>
              <a:t>công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thức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như</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trên</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56</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63</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64</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65</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66</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chia</a:t>
            </a:r>
            <a:r>
              <a:rPr lang="en-US" baseline="0" dirty="0" smtClean="0"/>
              <a:t> </a:t>
            </a:r>
            <a:r>
              <a:rPr lang="en-US" baseline="0" dirty="0" err="1" smtClean="0"/>
              <a:t>làm</a:t>
            </a:r>
            <a:r>
              <a:rPr lang="en-US" baseline="0" dirty="0" smtClean="0"/>
              <a:t> 3 </a:t>
            </a:r>
            <a:r>
              <a:rPr lang="en-US" baseline="0" dirty="0" err="1" smtClean="0"/>
              <a:t>phần</a:t>
            </a:r>
            <a:r>
              <a:rPr lang="en-US" baseline="0" dirty="0" smtClean="0"/>
              <a:t>:</a:t>
            </a:r>
          </a:p>
          <a:p>
            <a:r>
              <a:rPr lang="en-US" baseline="0" dirty="0" err="1" smtClean="0"/>
              <a:t>Phần</a:t>
            </a:r>
            <a:r>
              <a:rPr lang="en-US" baseline="0" dirty="0" smtClean="0"/>
              <a:t> 1: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những</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tiềm</a:t>
            </a:r>
            <a:r>
              <a:rPr lang="en-US" baseline="0" dirty="0" smtClean="0"/>
              <a:t> </a:t>
            </a:r>
            <a:r>
              <a:rPr lang="en-US" baseline="0" dirty="0" err="1" smtClean="0"/>
              <a:t>năng</a:t>
            </a:r>
            <a:r>
              <a:rPr lang="en-US" baseline="0" dirty="0" smtClean="0"/>
              <a:t> </a:t>
            </a:r>
            <a:r>
              <a:rPr lang="en-US" baseline="0" dirty="0" err="1" smtClean="0"/>
              <a:t>mà</a:t>
            </a:r>
            <a:r>
              <a:rPr lang="en-US" baseline="0" dirty="0" smtClean="0"/>
              <a:t> </a:t>
            </a:r>
            <a:r>
              <a:rPr lang="en-US" baseline="0" dirty="0" err="1" smtClean="0"/>
              <a:t>tại</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a:t>
            </a:r>
          </a:p>
          <a:p>
            <a:r>
              <a:rPr lang="en-US" baseline="0" dirty="0" err="1" smtClean="0"/>
              <a:t>Phần</a:t>
            </a:r>
            <a:r>
              <a:rPr lang="en-US" baseline="0" dirty="0" smtClean="0"/>
              <a:t> 2: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cùng</a:t>
            </a:r>
            <a:r>
              <a:rPr lang="en-US" baseline="0" dirty="0" smtClean="0"/>
              <a:t> </a:t>
            </a:r>
            <a:r>
              <a:rPr lang="en-US" baseline="0" dirty="0" err="1" smtClean="0"/>
              <a:t>với</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Do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những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tối</a:t>
            </a:r>
            <a:r>
              <a:rPr lang="en-US" baseline="0" dirty="0" smtClean="0"/>
              <a:t> </a:t>
            </a:r>
            <a:r>
              <a:rPr lang="en-US" baseline="0" dirty="0" err="1" smtClean="0"/>
              <a:t>như</a:t>
            </a:r>
            <a:r>
              <a:rPr lang="en-US" baseline="0" dirty="0" smtClean="0"/>
              <a:t>: </a:t>
            </a:r>
            <a:r>
              <a:rPr lang="en-US" baseline="0" dirty="0" err="1" smtClean="0"/>
              <a:t>góc</a:t>
            </a:r>
            <a:r>
              <a:rPr lang="en-US" baseline="0" dirty="0" smtClean="0"/>
              <a:t> </a:t>
            </a:r>
            <a:r>
              <a:rPr lang="en-US" baseline="0" dirty="0" err="1" smtClean="0"/>
              <a:t>khuất</a:t>
            </a:r>
            <a:r>
              <a:rPr lang="en-US" baseline="0" dirty="0" smtClean="0"/>
              <a:t>, </a:t>
            </a:r>
            <a:r>
              <a:rPr lang="en-US" baseline="0" dirty="0" err="1" smtClean="0"/>
              <a:t>khung</a:t>
            </a:r>
            <a:r>
              <a:rPr lang="en-US" baseline="0" dirty="0" smtClean="0"/>
              <a:t> </a:t>
            </a:r>
            <a:r>
              <a:rPr lang="en-US" baseline="0" dirty="0" err="1" smtClean="0"/>
              <a:t>cửa</a:t>
            </a:r>
            <a:r>
              <a:rPr lang="en-US" baseline="0" dirty="0" smtClean="0"/>
              <a:t> …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nhiễu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trên</a:t>
            </a:r>
            <a:endParaRPr lang="en-US" baseline="0" dirty="0" smtClean="0"/>
          </a:p>
          <a:p>
            <a:r>
              <a:rPr lang="en-US" baseline="0" dirty="0" err="1" smtClean="0"/>
              <a:t>Phần</a:t>
            </a:r>
            <a:r>
              <a:rPr lang="en-US" baseline="0" dirty="0" smtClean="0"/>
              <a:t> 3: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so </a:t>
            </a:r>
            <a:r>
              <a:rPr lang="en-US" baseline="0" dirty="0" err="1" smtClean="0"/>
              <a:t>khớp</a:t>
            </a:r>
            <a:r>
              <a:rPr lang="en-US" baseline="0" dirty="0" smtClean="0"/>
              <a:t> </a:t>
            </a:r>
            <a:r>
              <a:rPr lang="en-US" baseline="0" dirty="0" err="1" smtClean="0"/>
              <a:t>theo</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snake.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lại</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bước</a:t>
            </a:r>
            <a:r>
              <a:rPr lang="en-US" baseline="0" dirty="0" smtClean="0"/>
              <a:t> 2. </a:t>
            </a:r>
            <a:r>
              <a:rPr lang="en-US" baseline="0" dirty="0" err="1" smtClean="0"/>
              <a:t>Giúp</a:t>
            </a:r>
            <a:r>
              <a:rPr lang="en-US" baseline="0" dirty="0" smtClean="0"/>
              <a:t> </a:t>
            </a:r>
            <a:r>
              <a:rPr lang="en-US" baseline="0" dirty="0" err="1" smtClean="0"/>
              <a:t>tăng</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hiểu</a:t>
            </a:r>
            <a:r>
              <a:rPr lang="en-US" baseline="0" dirty="0" smtClean="0"/>
              <a:t> </a:t>
            </a:r>
            <a:r>
              <a:rPr lang="en-US" baseline="0" dirty="0" err="1" smtClean="0"/>
              <a:t>kỹ</a:t>
            </a:r>
            <a:r>
              <a:rPr lang="en-US" baseline="0" dirty="0" smtClean="0"/>
              <a:t> </a:t>
            </a:r>
            <a:r>
              <a:rPr lang="en-US" baseline="0" dirty="0" err="1" smtClean="0"/>
              <a:t>thuật</a:t>
            </a:r>
            <a:r>
              <a:rPr lang="en-US" baseline="0" dirty="0" smtClean="0"/>
              <a:t> </a:t>
            </a:r>
            <a:r>
              <a:rPr lang="en-US" baseline="0" dirty="0" err="1" smtClean="0"/>
              <a:t>để</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bằng</a:t>
            </a:r>
            <a:r>
              <a:rPr lang="en-US" baseline="0" dirty="0" smtClean="0"/>
              <a:t> </a:t>
            </a:r>
            <a:r>
              <a:rPr lang="en-US" baseline="0" dirty="0" err="1" smtClean="0"/>
              <a:t>các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được</a:t>
            </a:r>
            <a:r>
              <a:rPr lang="en-US" baseline="0" dirty="0" smtClean="0"/>
              <a:t> </a:t>
            </a:r>
            <a:r>
              <a:rPr lang="en-US" baseline="0"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là</a:t>
            </a:r>
            <a:r>
              <a:rPr lang="en-US" baseline="0" smtClean="0"/>
              <a:t> </a:t>
            </a:r>
            <a:r>
              <a:rPr lang="en-US" baseline="0" dirty="0" smtClean="0"/>
              <a:t>Single Gaussian</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hiểu</a:t>
            </a:r>
            <a:r>
              <a:rPr lang="en-US" baseline="0" dirty="0" smtClean="0"/>
              <a:t> </a:t>
            </a:r>
            <a:r>
              <a:rPr lang="en-US" baseline="0" dirty="0" err="1" smtClean="0"/>
              <a:t>kỹ</a:t>
            </a:r>
            <a:r>
              <a:rPr lang="en-US" baseline="0" dirty="0" smtClean="0"/>
              <a:t> </a:t>
            </a:r>
            <a:r>
              <a:rPr lang="en-US" baseline="0" dirty="0" err="1" smtClean="0"/>
              <a:t>thuật</a:t>
            </a:r>
            <a:r>
              <a:rPr lang="en-US" baseline="0" dirty="0" smtClean="0"/>
              <a:t> </a:t>
            </a:r>
            <a:r>
              <a:rPr lang="en-US" baseline="0" dirty="0" err="1" smtClean="0"/>
              <a:t>để</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bằng</a:t>
            </a:r>
            <a:r>
              <a:rPr lang="en-US" baseline="0" dirty="0" smtClean="0"/>
              <a:t> </a:t>
            </a:r>
            <a:r>
              <a:rPr lang="en-US" baseline="0" dirty="0" err="1" smtClean="0"/>
              <a:t>các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được</a:t>
            </a:r>
            <a:r>
              <a:rPr lang="en-US" baseline="0" dirty="0" smtClean="0"/>
              <a:t> </a:t>
            </a:r>
            <a:r>
              <a:rPr lang="en-US" baseline="0"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là</a:t>
            </a:r>
            <a:r>
              <a:rPr lang="en-US" baseline="0" smtClean="0"/>
              <a:t> </a:t>
            </a:r>
            <a:r>
              <a:rPr lang="en-US" baseline="0" dirty="0" smtClean="0"/>
              <a:t>Single Gaussian</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Phương</a:t>
            </a:r>
            <a:r>
              <a:rPr lang="en-US" baseline="0" dirty="0" smtClean="0"/>
              <a:t> </a:t>
            </a:r>
            <a:r>
              <a:rPr lang="en-US" baseline="0" dirty="0" err="1" smtClean="0"/>
              <a:t>pháp</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để</a:t>
            </a:r>
            <a:r>
              <a:rPr lang="en-US" baseline="0" dirty="0" smtClean="0"/>
              <a:t> </a:t>
            </a:r>
            <a:r>
              <a:rPr lang="en-US" baseline="0" dirty="0" err="1" smtClean="0"/>
              <a:t>xét</a:t>
            </a:r>
            <a:r>
              <a:rPr lang="en-US" baseline="0" dirty="0" smtClean="0"/>
              <a:t> </a:t>
            </a:r>
            <a:r>
              <a:rPr lang="en-US" baseline="0" dirty="0" err="1" smtClean="0"/>
              <a:t>xem</a:t>
            </a:r>
            <a:r>
              <a:rPr lang="en-US" baseline="0" dirty="0" smtClean="0"/>
              <a:t> </a:t>
            </a:r>
            <a:r>
              <a:rPr lang="en-US" baseline="0" dirty="0" err="1" smtClean="0"/>
              <a:t>màu</a:t>
            </a:r>
            <a:r>
              <a:rPr lang="en-US" baseline="0" dirty="0" smtClean="0"/>
              <a:t> </a:t>
            </a:r>
            <a:r>
              <a:rPr lang="en-US" baseline="0" dirty="0" err="1" smtClean="0"/>
              <a:t>tại</a:t>
            </a:r>
            <a:r>
              <a:rPr lang="en-US" baseline="0" dirty="0" smtClean="0"/>
              <a:t> </a:t>
            </a:r>
            <a:r>
              <a:rPr lang="en-US" baseline="0" dirty="0" err="1" smtClean="0"/>
              <a:t>một</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bất</a:t>
            </a:r>
            <a:r>
              <a:rPr lang="en-US" baseline="0" dirty="0" smtClean="0"/>
              <a:t> </a:t>
            </a:r>
            <a:r>
              <a:rPr lang="en-US" baseline="0" dirty="0" err="1" smtClean="0"/>
              <a:t>kỳ</a:t>
            </a:r>
            <a:r>
              <a:rPr lang="en-US" baseline="0" dirty="0" smtClean="0"/>
              <a:t> </a:t>
            </a:r>
            <a:r>
              <a:rPr lang="en-US" baseline="0" dirty="0" err="1" smtClean="0"/>
              <a:t>có</a:t>
            </a:r>
            <a:r>
              <a:rPr lang="en-US" baseline="0" dirty="0" smtClean="0"/>
              <a:t> </a:t>
            </a:r>
            <a:r>
              <a:rPr lang="en-US" baseline="0" dirty="0" err="1" smtClean="0"/>
              <a:t>giống</a:t>
            </a:r>
            <a:r>
              <a:rPr lang="en-US" baseline="0" dirty="0" smtClean="0"/>
              <a:t> </a:t>
            </a:r>
            <a:r>
              <a:rPr lang="en-US" baseline="0" dirty="0" err="1" smtClean="0"/>
              <a:t>như</a:t>
            </a:r>
            <a:r>
              <a:rPr lang="en-US" baseline="0" dirty="0" smtClean="0"/>
              <a:t> </a:t>
            </a:r>
            <a:r>
              <a:rPr lang="en-US" baseline="0" dirty="0" err="1" smtClean="0"/>
              <a:t>màu</a:t>
            </a:r>
            <a:r>
              <a:rPr lang="en-US" baseline="0" dirty="0" smtClean="0"/>
              <a:t> </a:t>
            </a:r>
            <a:r>
              <a:rPr lang="en-US" baseline="0" dirty="0" err="1" smtClean="0"/>
              <a:t>ta</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hay </a:t>
            </a:r>
            <a:r>
              <a:rPr lang="en-US" baseline="0" dirty="0" err="1" smtClean="0"/>
              <a:t>không</a:t>
            </a:r>
            <a:r>
              <a:rPr lang="en-US" baseline="0" dirty="0" smtClean="0"/>
              <a:t>. </a:t>
            </a:r>
            <a:r>
              <a:rPr lang="en-US" baseline="0" dirty="0" err="1" smtClean="0"/>
              <a:t>Để</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được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phải</a:t>
            </a:r>
            <a:r>
              <a:rPr lang="en-US" baseline="0" dirty="0" smtClean="0"/>
              <a:t> </a:t>
            </a:r>
            <a:r>
              <a:rPr lang="en-US" baseline="0" dirty="0" err="1" smtClean="0"/>
              <a:t>trải</a:t>
            </a:r>
            <a:r>
              <a:rPr lang="en-US" baseline="0" dirty="0" smtClean="0"/>
              <a:t> qua 2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là</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và</a:t>
            </a:r>
            <a:r>
              <a:rPr lang="en-US" baseline="0" dirty="0" smtClean="0"/>
              <a:t> </a:t>
            </a:r>
            <a:r>
              <a:rPr lang="en-US" baseline="0" dirty="0" err="1" smtClean="0"/>
              <a:t>phân</a:t>
            </a:r>
            <a:r>
              <a:rPr lang="en-US" baseline="0" dirty="0" smtClean="0"/>
              <a:t> </a:t>
            </a:r>
            <a:r>
              <a:rPr lang="en-US" baseline="0" dirty="0" err="1" smtClean="0"/>
              <a:t>lớp</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Từ</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có</a:t>
            </a:r>
            <a:r>
              <a:rPr lang="en-US" baseline="0" dirty="0" smtClean="0"/>
              <a:t> </a:t>
            </a:r>
            <a:r>
              <a:rPr lang="en-US" baseline="0" dirty="0" err="1" smtClean="0"/>
              <a:t>sẵn</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cho</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Single Gaussian. </a:t>
            </a:r>
            <a:r>
              <a:rPr lang="en-US" baseline="0" dirty="0" err="1" smtClean="0"/>
              <a:t>Việc</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2 </a:t>
            </a:r>
            <a:r>
              <a:rPr lang="en-US" baseline="0" dirty="0" err="1" smtClean="0"/>
              <a:t>đại</a:t>
            </a:r>
            <a:r>
              <a:rPr lang="en-US" baseline="0" dirty="0" smtClean="0"/>
              <a:t> </a:t>
            </a:r>
            <a:r>
              <a:rPr lang="en-US" baseline="0" dirty="0" err="1" smtClean="0"/>
              <a:t>lượng</a:t>
            </a:r>
            <a:r>
              <a:rPr lang="en-US" baseline="0" dirty="0" smtClean="0"/>
              <a:t> </a:t>
            </a:r>
            <a:r>
              <a:rPr lang="en-US" baseline="0" dirty="0" err="1" smtClean="0"/>
              <a:t>là</a:t>
            </a:r>
            <a:r>
              <a:rPr lang="en-US" baseline="0" dirty="0" smtClean="0"/>
              <a:t> means </a:t>
            </a:r>
            <a:r>
              <a:rPr lang="en-US" baseline="0" dirty="0" err="1" smtClean="0"/>
              <a:t>và</a:t>
            </a:r>
            <a:r>
              <a:rPr lang="en-US" baseline="0" dirty="0" smtClean="0"/>
              <a:t> covariance </a:t>
            </a:r>
            <a:r>
              <a:rPr lang="en-US" baseline="0" dirty="0" err="1" smtClean="0"/>
              <a:t>của</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(2 </a:t>
            </a:r>
            <a:r>
              <a:rPr lang="en-US" baseline="0" dirty="0" err="1" smtClean="0"/>
              <a:t>đại</a:t>
            </a:r>
            <a:r>
              <a:rPr lang="en-US" baseline="0" dirty="0" smtClean="0"/>
              <a:t> </a:t>
            </a:r>
            <a:r>
              <a:rPr lang="en-US" baseline="0" dirty="0" err="1" smtClean="0"/>
              <a:t>lượng</a:t>
            </a:r>
            <a:r>
              <a:rPr lang="en-US" baseline="0" dirty="0" smtClean="0"/>
              <a:t> </a:t>
            </a:r>
            <a:r>
              <a:rPr lang="en-US" baseline="0" dirty="0" err="1" smtClean="0"/>
              <a:t>đó</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theo</a:t>
            </a:r>
            <a:r>
              <a:rPr lang="en-US" baseline="0" dirty="0" smtClean="0"/>
              <a:t> </a:t>
            </a:r>
            <a:r>
              <a:rPr lang="en-US" baseline="0" dirty="0" err="1" smtClean="0"/>
              <a:t>công</a:t>
            </a:r>
            <a:r>
              <a:rPr lang="en-US" baseline="0" dirty="0" smtClean="0"/>
              <a:t> </a:t>
            </a:r>
            <a:r>
              <a:rPr lang="en-US" baseline="0" dirty="0" err="1" smtClean="0"/>
              <a:t>thức</a:t>
            </a:r>
            <a:r>
              <a:rPr lang="en-US" baseline="0" dirty="0" smtClean="0"/>
              <a:t> </a:t>
            </a:r>
            <a:r>
              <a:rPr lang="en-US" baseline="0" dirty="0" err="1" smtClean="0"/>
              <a:t>trên</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để</a:t>
            </a:r>
            <a:r>
              <a:rPr lang="en-US" baseline="0" dirty="0" smtClean="0"/>
              <a:t> </a:t>
            </a:r>
            <a:r>
              <a:rPr lang="en-US" baseline="0" dirty="0" err="1" smtClean="0"/>
              <a:t>giảm</a:t>
            </a:r>
            <a:r>
              <a:rPr lang="en-US" baseline="0" dirty="0" smtClean="0"/>
              <a:t> </a:t>
            </a:r>
            <a:r>
              <a:rPr lang="en-US" baseline="0" dirty="0" err="1" smtClean="0"/>
              <a:t>sự</a:t>
            </a:r>
            <a:r>
              <a:rPr lang="en-US" baseline="0" dirty="0" smtClean="0"/>
              <a:t> </a:t>
            </a:r>
            <a:r>
              <a:rPr lang="en-US" baseline="0" dirty="0" err="1" smtClean="0"/>
              <a:t>ảnh</a:t>
            </a:r>
            <a:r>
              <a:rPr lang="en-US" baseline="0" dirty="0" smtClean="0"/>
              <a:t> </a:t>
            </a:r>
            <a:r>
              <a:rPr lang="en-US" baseline="0" dirty="0" err="1" smtClean="0"/>
              <a:t>hưởng</a:t>
            </a:r>
            <a:r>
              <a:rPr lang="en-US" baseline="0" dirty="0" smtClean="0"/>
              <a:t> </a:t>
            </a:r>
            <a:r>
              <a:rPr lang="en-US" baseline="0" dirty="0" err="1" smtClean="0"/>
              <a:t>bởi</a:t>
            </a:r>
            <a:r>
              <a:rPr lang="en-US" baseline="0" dirty="0" smtClean="0"/>
              <a:t> </a:t>
            </a:r>
            <a:r>
              <a:rPr lang="en-US" baseline="0" dirty="0" err="1" smtClean="0"/>
              <a:t>độ</a:t>
            </a:r>
            <a:r>
              <a:rPr lang="en-US" baseline="0" dirty="0" smtClean="0"/>
              <a:t> </a:t>
            </a:r>
            <a:r>
              <a:rPr lang="en-US" baseline="0" dirty="0" err="1" smtClean="0"/>
              <a:t>sáng</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dựa</a:t>
            </a:r>
            <a:r>
              <a:rPr lang="en-US" baseline="0" dirty="0" smtClean="0"/>
              <a:t> </a:t>
            </a:r>
            <a:r>
              <a:rPr lang="en-US" baseline="0" dirty="0" err="1" smtClean="0"/>
              <a:t>trên</a:t>
            </a:r>
            <a:r>
              <a:rPr lang="en-US" baseline="0" dirty="0" smtClean="0"/>
              <a:t> </a:t>
            </a:r>
            <a:r>
              <a:rPr lang="en-US" baseline="0" dirty="0" err="1" smtClean="0"/>
              <a:t>kênh</a:t>
            </a:r>
            <a:r>
              <a:rPr lang="en-US" baseline="0" dirty="0" smtClean="0"/>
              <a:t> </a:t>
            </a:r>
            <a:r>
              <a:rPr lang="en-US" baseline="0" dirty="0" err="1" smtClean="0"/>
              <a:t>màu</a:t>
            </a:r>
            <a:r>
              <a:rPr lang="en-US" baseline="0" dirty="0" smtClean="0"/>
              <a:t> HS. Do ở </a:t>
            </a:r>
            <a:r>
              <a:rPr lang="en-US" baseline="0" dirty="0" err="1" smtClean="0"/>
              <a:t>đây</a:t>
            </a:r>
            <a:r>
              <a:rPr lang="en-US" baseline="0" dirty="0" smtClean="0"/>
              <a:t> </a:t>
            </a:r>
            <a:r>
              <a:rPr lang="en-US" baseline="0" dirty="0" err="1" smtClean="0"/>
              <a:t>màu</a:t>
            </a:r>
            <a:r>
              <a:rPr lang="en-US" baseline="0" dirty="0" smtClean="0"/>
              <a:t> </a:t>
            </a:r>
            <a:r>
              <a:rPr lang="en-US" baseline="0" dirty="0" err="1" smtClean="0"/>
              <a:t>chúng</a:t>
            </a:r>
            <a:r>
              <a:rPr lang="en-US" baseline="0" dirty="0" smtClean="0"/>
              <a:t> </a:t>
            </a:r>
            <a:r>
              <a:rPr lang="en-US" baseline="0" dirty="0" err="1" smtClean="0"/>
              <a:t>ta</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là</a:t>
            </a:r>
            <a:r>
              <a:rPr lang="en-US" baseline="0" dirty="0" smtClean="0"/>
              <a:t> </a:t>
            </a:r>
            <a:r>
              <a:rPr lang="en-US" baseline="0" dirty="0" err="1" smtClean="0"/>
              <a:t>màu</a:t>
            </a:r>
            <a:r>
              <a:rPr lang="en-US" baseline="0" dirty="0" smtClean="0"/>
              <a:t> </a:t>
            </a:r>
            <a:r>
              <a:rPr lang="en-US" baseline="0" dirty="0" err="1" smtClean="0"/>
              <a:t>đen</a:t>
            </a:r>
            <a:r>
              <a:rPr lang="en-US" baseline="0" dirty="0" smtClean="0"/>
              <a:t> </a:t>
            </a:r>
            <a:r>
              <a:rPr lang="en-US" baseline="0" dirty="0" err="1" smtClean="0"/>
              <a:t>của</a:t>
            </a:r>
            <a:r>
              <a:rPr lang="en-US" baseline="0" dirty="0" smtClean="0"/>
              <a:t> </a:t>
            </a:r>
            <a:r>
              <a:rPr lang="en-US" baseline="0" dirty="0" err="1" smtClean="0"/>
              <a:t>tóc</a:t>
            </a:r>
            <a:r>
              <a:rPr lang="en-US" baseline="0" dirty="0" smtClean="0"/>
              <a:t> </a:t>
            </a:r>
            <a:r>
              <a:rPr lang="en-US" baseline="0" dirty="0" err="1" smtClean="0"/>
              <a:t>nên</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hai</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màu</a:t>
            </a:r>
            <a:r>
              <a:rPr lang="en-US" baseline="0" dirty="0" smtClean="0"/>
              <a:t> </a:t>
            </a:r>
            <a:r>
              <a:rPr lang="en-US" baseline="0" dirty="0" err="1" smtClean="0"/>
              <a:t>là</a:t>
            </a:r>
            <a:r>
              <a:rPr lang="en-US" baseline="0" dirty="0" smtClean="0"/>
              <a:t> S </a:t>
            </a:r>
            <a:r>
              <a:rPr lang="en-US" baseline="0" dirty="0" err="1" smtClean="0"/>
              <a:t>và</a:t>
            </a:r>
            <a:r>
              <a:rPr lang="en-US" baseline="0" dirty="0" smtClean="0"/>
              <a:t> V</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fld id="{EFE105C8-9A67-43EF-B876-0C058E25D8F8}" type="datetimeFigureOut">
              <a:rPr lang="fr-FR"/>
              <a:pPr/>
              <a:t>27/07/2010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9261BAF-C1A4-45B1-8CCE-6E1F1B58ADD1}" type="slidenum">
              <a:rPr lang="fr-CA"/>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77BAD873-B9A5-480A-9A95-8FC2980F3587}" type="datetimeFigureOut">
              <a:rPr lang="fr-FR"/>
              <a:pPr/>
              <a:t>27/07/2010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B673D357-D61C-4BFB-AA5E-67878B43E9E5}" type="slidenum">
              <a:rPr lang="fr-CA"/>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4E4D3D01-06A7-4471-9B03-832238B13ED6}" type="datetimeFigureOut">
              <a:rPr lang="fr-FR"/>
              <a:pPr/>
              <a:t>27/07/2010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A5AA74B2-183E-44AC-98ED-BF73039A6F2A}" type="slidenum">
              <a:rPr lang="fr-CA"/>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152400"/>
            <a:ext cx="8229600" cy="1143000"/>
          </a:xfrm>
        </p:spPr>
        <p:txBody>
          <a:bodyPr/>
          <a:lstStyle/>
          <a:p>
            <a:r>
              <a:rPr lang="en-US" dirty="0" smtClean="0"/>
              <a:t>Click to edit Master title style</a:t>
            </a:r>
            <a:endParaRPr lang="fr-CA" dirty="0"/>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8A286A7B-8899-4A82-B6A1-CA81A884E9EE}" type="datetimeFigureOut">
              <a:rPr lang="fr-FR"/>
              <a:pPr/>
              <a:t>27/07/2010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E59D22E-DECE-404A-9842-539C9D8EE0E9}" type="slidenum">
              <a:rPr lang="fr-CA"/>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fld id="{AD36029B-0C43-4229-B971-6D7BEB9E2279}" type="datetimeFigureOut">
              <a:rPr lang="fr-FR"/>
              <a:pPr/>
              <a:t>27/07/2010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EE27770F-4124-4741-9BFA-00A7B4F2B428}" type="slidenum">
              <a:rPr lang="fr-CA"/>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fld id="{C3BEEB26-2FCA-4BC2-9E0D-130D4564B836}" type="datetimeFigureOut">
              <a:rPr lang="fr-FR"/>
              <a:pPr/>
              <a:t>27/07/2010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1799BC7F-2D10-4D42-803F-FA74D64FC4D1}" type="slidenum">
              <a:rPr lang="fr-CA"/>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fld id="{11EFD4C2-6F82-492E-91E5-A36958243F79}" type="datetimeFigureOut">
              <a:rPr lang="fr-FR"/>
              <a:pPr/>
              <a:t>27/07/2010</a:t>
            </a:fld>
            <a:endParaRPr lang="fr-CA"/>
          </a:p>
        </p:txBody>
      </p:sp>
      <p:sp>
        <p:nvSpPr>
          <p:cNvPr id="8" name="Espace réservé du pied de page 4"/>
          <p:cNvSpPr>
            <a:spLocks noGrp="1"/>
          </p:cNvSpPr>
          <p:nvPr>
            <p:ph type="ftr" sz="quarter" idx="11"/>
          </p:nvPr>
        </p:nvSpPr>
        <p:spPr/>
        <p:txBody>
          <a:bodyPr/>
          <a:lstStyle>
            <a:lvl1pPr>
              <a:defRPr/>
            </a:lvl1pPr>
          </a:lstStyle>
          <a:p>
            <a:endParaRPr lang="en-US"/>
          </a:p>
        </p:txBody>
      </p:sp>
      <p:sp>
        <p:nvSpPr>
          <p:cNvPr id="9" name="Espace réservé du numéro de diapositive 5"/>
          <p:cNvSpPr>
            <a:spLocks noGrp="1"/>
          </p:cNvSpPr>
          <p:nvPr>
            <p:ph type="sldNum" sz="quarter" idx="12"/>
          </p:nvPr>
        </p:nvSpPr>
        <p:spPr/>
        <p:txBody>
          <a:bodyPr/>
          <a:lstStyle>
            <a:lvl1pPr>
              <a:defRPr/>
            </a:lvl1pPr>
          </a:lstStyle>
          <a:p>
            <a:fld id="{AAD639BC-68FD-4FD9-A8BF-BC0C7B9D13DA}" type="slidenum">
              <a:rPr lang="fr-CA"/>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fld id="{CA626F3B-D2FC-4CC7-9771-8FA9DCF16710}" type="datetimeFigureOut">
              <a:rPr lang="fr-FR"/>
              <a:pPr/>
              <a:t>27/07/2010</a:t>
            </a:fld>
            <a:endParaRPr lang="fr-CA"/>
          </a:p>
        </p:txBody>
      </p:sp>
      <p:sp>
        <p:nvSpPr>
          <p:cNvPr id="4" name="Espace réservé du pied de page 4"/>
          <p:cNvSpPr>
            <a:spLocks noGrp="1"/>
          </p:cNvSpPr>
          <p:nvPr>
            <p:ph type="ftr" sz="quarter" idx="11"/>
          </p:nvPr>
        </p:nvSpPr>
        <p:spPr/>
        <p:txBody>
          <a:bodyPr/>
          <a:lstStyle>
            <a:lvl1pPr>
              <a:defRPr/>
            </a:lvl1pPr>
          </a:lstStyle>
          <a:p>
            <a:endParaRPr lang="en-US"/>
          </a:p>
        </p:txBody>
      </p:sp>
      <p:sp>
        <p:nvSpPr>
          <p:cNvPr id="5" name="Espace réservé du numéro de diapositive 5"/>
          <p:cNvSpPr>
            <a:spLocks noGrp="1"/>
          </p:cNvSpPr>
          <p:nvPr>
            <p:ph type="sldNum" sz="quarter" idx="12"/>
          </p:nvPr>
        </p:nvSpPr>
        <p:spPr/>
        <p:txBody>
          <a:bodyPr/>
          <a:lstStyle>
            <a:lvl1pPr>
              <a:defRPr/>
            </a:lvl1pPr>
          </a:lstStyle>
          <a:p>
            <a:fld id="{C25772CD-46AA-41DE-A65F-ADC76C24FE10}" type="slidenum">
              <a:rPr lang="fr-CA"/>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fld id="{F09CADF1-CE55-4E2A-97C8-146B3F02600E}" type="datetimeFigureOut">
              <a:rPr lang="fr-FR"/>
              <a:pPr/>
              <a:t>27/07/2010</a:t>
            </a:fld>
            <a:endParaRPr lang="fr-CA"/>
          </a:p>
        </p:txBody>
      </p:sp>
      <p:sp>
        <p:nvSpPr>
          <p:cNvPr id="3" name="Espace réservé du pied de page 4"/>
          <p:cNvSpPr>
            <a:spLocks noGrp="1"/>
          </p:cNvSpPr>
          <p:nvPr>
            <p:ph type="ftr" sz="quarter" idx="11"/>
          </p:nvPr>
        </p:nvSpPr>
        <p:spPr/>
        <p:txBody>
          <a:bodyPr/>
          <a:lstStyle>
            <a:lvl1pPr>
              <a:defRPr/>
            </a:lvl1pPr>
          </a:lstStyle>
          <a:p>
            <a:endParaRPr lang="en-US"/>
          </a:p>
        </p:txBody>
      </p:sp>
      <p:sp>
        <p:nvSpPr>
          <p:cNvPr id="4" name="Espace réservé du numéro de diapositive 5"/>
          <p:cNvSpPr>
            <a:spLocks noGrp="1"/>
          </p:cNvSpPr>
          <p:nvPr>
            <p:ph type="sldNum" sz="quarter" idx="12"/>
          </p:nvPr>
        </p:nvSpPr>
        <p:spPr/>
        <p:txBody>
          <a:bodyPr/>
          <a:lstStyle>
            <a:lvl1pPr>
              <a:defRPr/>
            </a:lvl1pPr>
          </a:lstStyle>
          <a:p>
            <a:fld id="{B580B537-9084-43C7-8112-CC9A90F73380}" type="slidenum">
              <a:rPr lang="fr-CA"/>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05278426-68D2-4452-BB51-ECD002D2EA05}" type="datetimeFigureOut">
              <a:rPr lang="fr-FR"/>
              <a:pPr/>
              <a:t>27/07/2010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F21FCC1D-37AF-4D1B-87F2-3895F0591E4F}" type="slidenum">
              <a:rPr lang="fr-CA"/>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A9D6C3D9-2F28-4E50-B7B9-485A2475F737}" type="datetimeFigureOut">
              <a:rPr lang="fr-FR"/>
              <a:pPr/>
              <a:t>27/07/2010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772009A6-D741-4A52-89B9-14131C698CA3}" type="slidenum">
              <a:rPr lang="fr-CA"/>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3065C40D-E9E2-4FA4-AA46-9213CB35763D}" type="datetimeFigureOut">
              <a:rPr lang="fr-FR"/>
              <a:pPr/>
              <a:t>27/07/2010</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US"/>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D462DBD8-C372-409A-A0C6-4A85ABB5AA44}" type="slidenum">
              <a:rPr lang="fr-CA"/>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en.wikipedia.org/wiki/HSL_and_HSV" TargetMode="External"/><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2.png"/><Relationship Id="rId7" Type="http://schemas.openxmlformats.org/officeDocument/2006/relationships/diagramColors" Target="../diagrams/colors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5.png"/><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png"/><Relationship Id="rId4" Type="http://schemas.openxmlformats.org/officeDocument/2006/relationships/image" Target="../media/image31.jpeg"/><Relationship Id="rId9"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re 1"/>
          <p:cNvSpPr>
            <a:spLocks noGrp="1"/>
          </p:cNvSpPr>
          <p:nvPr>
            <p:ph type="ctrTitle"/>
          </p:nvPr>
        </p:nvSpPr>
        <p:spPr>
          <a:xfrm>
            <a:off x="762000" y="1828800"/>
            <a:ext cx="7772400" cy="1479550"/>
          </a:xfrm>
        </p:spPr>
        <p:txBody>
          <a:bodyPr>
            <a:noAutofit/>
          </a:bodyPr>
          <a:lstStyle/>
          <a:p>
            <a:r>
              <a:rPr lang="fr-CA" b="1" dirty="0" smtClean="0"/>
              <a:t>TÌM HIỂU KỸ THUẬT PHÁT HIỆN NGƯỜI TRONG VIDEO GIÁM SÁT LỚP HỌC</a:t>
            </a:r>
          </a:p>
        </p:txBody>
      </p:sp>
      <p:sp>
        <p:nvSpPr>
          <p:cNvPr id="2051" name="Sous-titre 2"/>
          <p:cNvSpPr>
            <a:spLocks noGrp="1"/>
          </p:cNvSpPr>
          <p:nvPr>
            <p:ph type="subTitle" idx="1"/>
          </p:nvPr>
        </p:nvSpPr>
        <p:spPr>
          <a:xfrm>
            <a:off x="457200" y="4419600"/>
            <a:ext cx="3657600" cy="866775"/>
          </a:xfrm>
        </p:spPr>
        <p:txBody>
          <a:bodyPr>
            <a:noAutofit/>
          </a:bodyPr>
          <a:lstStyle/>
          <a:p>
            <a:pPr algn="l"/>
            <a:r>
              <a:rPr lang="fr-CA" sz="2800" smtClean="0">
                <a:solidFill>
                  <a:schemeClr val="tx1"/>
                </a:solidFill>
              </a:rPr>
              <a:t>GVHD:</a:t>
            </a:r>
          </a:p>
          <a:p>
            <a:pPr algn="l"/>
            <a:r>
              <a:rPr lang="fr-CA" sz="2800" smtClean="0">
                <a:solidFill>
                  <a:schemeClr val="tx1"/>
                </a:solidFill>
              </a:rPr>
              <a:t>    TS. Đinh Bá Tiến</a:t>
            </a:r>
          </a:p>
          <a:p>
            <a:pPr algn="l"/>
            <a:endParaRPr lang="fr-CA" smtClean="0">
              <a:solidFill>
                <a:schemeClr val="tx1"/>
              </a:solidFill>
            </a:endParaRPr>
          </a:p>
        </p:txBody>
      </p:sp>
      <p:sp>
        <p:nvSpPr>
          <p:cNvPr id="4" name="TextBox 3"/>
          <p:cNvSpPr txBox="1"/>
          <p:nvPr/>
        </p:nvSpPr>
        <p:spPr>
          <a:xfrm>
            <a:off x="4343400" y="4419600"/>
            <a:ext cx="4495800" cy="1834348"/>
          </a:xfrm>
          <a:prstGeom prst="rect">
            <a:avLst/>
          </a:prstGeom>
          <a:noFill/>
        </p:spPr>
        <p:txBody>
          <a:bodyPr wrap="square" rtlCol="0">
            <a:spAutoFit/>
          </a:bodyPr>
          <a:lstStyle/>
          <a:p>
            <a:pPr>
              <a:spcBef>
                <a:spcPct val="20000"/>
              </a:spcBef>
            </a:pPr>
            <a:r>
              <a:rPr lang="fr-CA" sz="2800" smtClean="0">
                <a:latin typeface="+mn-lt"/>
              </a:rPr>
              <a:t>SVTH:</a:t>
            </a:r>
          </a:p>
          <a:p>
            <a:pPr>
              <a:spcBef>
                <a:spcPct val="20000"/>
              </a:spcBef>
            </a:pPr>
            <a:r>
              <a:rPr lang="fr-CA" sz="2800" smtClean="0">
                <a:latin typeface="+mn-lt"/>
              </a:rPr>
              <a:t>     Nguyễn Xuân Tường Huy</a:t>
            </a:r>
          </a:p>
          <a:p>
            <a:pPr>
              <a:spcBef>
                <a:spcPct val="20000"/>
              </a:spcBef>
            </a:pPr>
            <a:r>
              <a:rPr lang="fr-CA" sz="2800" smtClean="0">
                <a:latin typeface="+mn-lt"/>
              </a:rPr>
              <a:t>     Nguyễn Hoàng Vũ</a:t>
            </a:r>
          </a:p>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Tách</a:t>
            </a:r>
            <a:r>
              <a:rPr lang="en-US" dirty="0" smtClean="0"/>
              <a:t> </a:t>
            </a:r>
            <a:r>
              <a:rPr lang="en-US" dirty="0" err="1" smtClean="0"/>
              <a:t>màu</a:t>
            </a:r>
            <a:r>
              <a:rPr lang="en-US" dirty="0" smtClean="0"/>
              <a:t> </a:t>
            </a:r>
            <a:r>
              <a:rPr lang="en-US" dirty="0" err="1" smtClean="0"/>
              <a:t>tóc</a:t>
            </a:r>
            <a:endParaRPr lang="en-US" dirty="0"/>
          </a:p>
        </p:txBody>
      </p:sp>
      <p:sp>
        <p:nvSpPr>
          <p:cNvPr id="6" name="Content Placeholder 5"/>
          <p:cNvSpPr>
            <a:spLocks noGrp="1"/>
          </p:cNvSpPr>
          <p:nvPr>
            <p:ph idx="1"/>
          </p:nvPr>
        </p:nvSpPr>
        <p:spPr/>
        <p:txBody>
          <a:bodyPr/>
          <a:lstStyle/>
          <a:p>
            <a:r>
              <a:rPr lang="en-US" dirty="0" err="1" smtClean="0"/>
              <a:t>Ưu</a:t>
            </a:r>
            <a:r>
              <a:rPr lang="en-US" dirty="0" smtClean="0"/>
              <a:t> </a:t>
            </a:r>
            <a:r>
              <a:rPr lang="en-US" dirty="0" err="1" smtClean="0"/>
              <a:t>điểm</a:t>
            </a:r>
            <a:r>
              <a:rPr lang="en-US" dirty="0" smtClean="0"/>
              <a:t>: </a:t>
            </a:r>
            <a:r>
              <a:rPr lang="en-US" dirty="0" err="1" smtClean="0"/>
              <a:t>Màu</a:t>
            </a:r>
            <a:r>
              <a:rPr lang="en-US" dirty="0" smtClean="0"/>
              <a:t> </a:t>
            </a:r>
            <a:r>
              <a:rPr lang="en-US" dirty="0" err="1" smtClean="0"/>
              <a:t>tóc</a:t>
            </a:r>
            <a:r>
              <a:rPr lang="en-US" dirty="0" smtClean="0"/>
              <a:t> </a:t>
            </a:r>
            <a:r>
              <a:rPr lang="en-US" dirty="0" err="1" smtClean="0"/>
              <a:t>là</a:t>
            </a:r>
            <a:r>
              <a:rPr lang="en-US" dirty="0" smtClean="0"/>
              <a:t> </a:t>
            </a:r>
            <a:r>
              <a:rPr lang="en-US" dirty="0" err="1" smtClean="0"/>
              <a:t>nổi</a:t>
            </a:r>
            <a:r>
              <a:rPr lang="en-US" dirty="0" smtClean="0"/>
              <a:t> </a:t>
            </a:r>
            <a:r>
              <a:rPr lang="en-US" dirty="0" err="1" smtClean="0"/>
              <a:t>bật</a:t>
            </a:r>
            <a:r>
              <a:rPr lang="en-US" dirty="0" smtClean="0"/>
              <a:t>, </a:t>
            </a:r>
            <a:r>
              <a:rPr lang="en-US" dirty="0" err="1" smtClean="0"/>
              <a:t>phân</a:t>
            </a:r>
            <a:r>
              <a:rPr lang="en-US" dirty="0" smtClean="0"/>
              <a:t> </a:t>
            </a:r>
            <a:r>
              <a:rPr lang="en-US" dirty="0" err="1" smtClean="0"/>
              <a:t>biệt</a:t>
            </a:r>
            <a:r>
              <a:rPr lang="en-US" dirty="0" smtClean="0"/>
              <a:t> </a:t>
            </a:r>
            <a:r>
              <a:rPr lang="en-US" dirty="0" err="1" smtClean="0"/>
              <a:t>rõ</a:t>
            </a:r>
            <a:endParaRPr lang="en-US" dirty="0" smtClean="0"/>
          </a:p>
          <a:p>
            <a:r>
              <a:rPr lang="en-US" dirty="0" err="1" smtClean="0"/>
              <a:t>Khuyết</a:t>
            </a:r>
            <a:r>
              <a:rPr lang="en-US" dirty="0" smtClean="0"/>
              <a:t> </a:t>
            </a:r>
            <a:r>
              <a:rPr lang="en-US" dirty="0" err="1" smtClean="0"/>
              <a:t>điểm</a:t>
            </a:r>
            <a:r>
              <a:rPr lang="en-US" dirty="0" smtClean="0"/>
              <a:t>: </a:t>
            </a:r>
            <a:r>
              <a:rPr lang="en-US" dirty="0" err="1" smtClean="0"/>
              <a:t>gây</a:t>
            </a:r>
            <a:r>
              <a:rPr lang="en-US" dirty="0" smtClean="0"/>
              <a:t> </a:t>
            </a:r>
            <a:r>
              <a:rPr lang="en-US" dirty="0" err="1" smtClean="0"/>
              <a:t>nhiễu</a:t>
            </a:r>
            <a:r>
              <a:rPr lang="en-US" dirty="0" smtClean="0"/>
              <a:t> </a:t>
            </a:r>
            <a:r>
              <a:rPr lang="en-US" dirty="0" err="1" smtClean="0"/>
              <a:t>bởi</a:t>
            </a:r>
            <a:r>
              <a:rPr lang="en-US" dirty="0" smtClean="0"/>
              <a:t> </a:t>
            </a:r>
            <a:r>
              <a:rPr lang="en-US" dirty="0" err="1" smtClean="0"/>
              <a:t>các</a:t>
            </a:r>
            <a:r>
              <a:rPr lang="en-US" dirty="0" smtClean="0"/>
              <a:t> </a:t>
            </a:r>
            <a:r>
              <a:rPr lang="en-US" dirty="0" err="1" smtClean="0"/>
              <a:t>khu</a:t>
            </a:r>
            <a:r>
              <a:rPr lang="en-US" dirty="0" smtClean="0"/>
              <a:t> </a:t>
            </a:r>
            <a:r>
              <a:rPr lang="en-US" dirty="0" err="1" smtClean="0"/>
              <a:t>vực</a:t>
            </a:r>
            <a:r>
              <a:rPr lang="en-US" dirty="0" smtClean="0"/>
              <a:t> </a:t>
            </a:r>
            <a:r>
              <a:rPr lang="en-US" dirty="0" err="1" smtClean="0"/>
              <a:t>tối</a:t>
            </a:r>
            <a:endParaRPr lang="en-US" dirty="0" smtClean="0"/>
          </a:p>
          <a:p>
            <a:endParaRPr lang="en-US" dirty="0" smtClean="0"/>
          </a:p>
          <a:p>
            <a:endParaRPr lang="en-US" dirty="0" smtClean="0"/>
          </a:p>
          <a:p>
            <a:endParaRPr lang="en-US" dirty="0" smtClean="0"/>
          </a:p>
          <a:p>
            <a:pPr>
              <a:buNone/>
            </a:pPr>
            <a:endParaRPr lang="en-US" dirty="0" smtClean="0"/>
          </a:p>
        </p:txBody>
      </p:sp>
      <p:pic>
        <p:nvPicPr>
          <p:cNvPr id="8" name="Picture 3"/>
          <p:cNvPicPr>
            <a:picLocks noChangeAspect="1" noChangeArrowheads="1"/>
          </p:cNvPicPr>
          <p:nvPr/>
        </p:nvPicPr>
        <p:blipFill>
          <a:blip r:embed="rId3" cstate="print"/>
          <a:srcRect/>
          <a:stretch>
            <a:fillRect/>
          </a:stretch>
        </p:blipFill>
        <p:spPr bwMode="auto">
          <a:xfrm>
            <a:off x="5688568" y="2971800"/>
            <a:ext cx="3078956" cy="2286000"/>
          </a:xfrm>
          <a:prstGeom prst="rect">
            <a:avLst/>
          </a:prstGeom>
          <a:noFill/>
          <a:ln w="9525">
            <a:noFill/>
            <a:miter lim="800000"/>
            <a:headEnd/>
            <a:tailEnd/>
          </a:ln>
          <a:effectLst/>
        </p:spPr>
      </p:pic>
      <p:pic>
        <p:nvPicPr>
          <p:cNvPr id="9" name="Picture 2" descr="E:\Data\3.jpg"/>
          <p:cNvPicPr>
            <a:picLocks noChangeAspect="1" noChangeArrowheads="1"/>
          </p:cNvPicPr>
          <p:nvPr/>
        </p:nvPicPr>
        <p:blipFill>
          <a:blip r:embed="rId4" cstate="print"/>
          <a:srcRect/>
          <a:stretch>
            <a:fillRect/>
          </a:stretch>
        </p:blipFill>
        <p:spPr bwMode="auto">
          <a:xfrm>
            <a:off x="457200" y="2971800"/>
            <a:ext cx="3048000" cy="2286000"/>
          </a:xfrm>
          <a:prstGeom prst="rect">
            <a:avLst/>
          </a:prstGeom>
          <a:noFill/>
        </p:spPr>
      </p:pic>
      <p:sp>
        <p:nvSpPr>
          <p:cNvPr id="10" name="Right Arrow 9"/>
          <p:cNvSpPr/>
          <p:nvPr/>
        </p:nvSpPr>
        <p:spPr>
          <a:xfrm>
            <a:off x="3886200" y="3733800"/>
            <a:ext cx="1371600" cy="914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 name="Rectangle 10"/>
          <p:cNvSpPr/>
          <p:nvPr/>
        </p:nvSpPr>
        <p:spPr>
          <a:xfrm>
            <a:off x="1668244" y="5486400"/>
            <a:ext cx="5570756" cy="923330"/>
          </a:xfrm>
          <a:prstGeom prst="rect">
            <a:avLst/>
          </a:prstGeom>
          <a:noFill/>
        </p:spPr>
        <p:txBody>
          <a:bodyPr wrap="none" lIns="91440" tIns="45720" rIns="91440" bIns="45720">
            <a:spAutoFit/>
            <a:scene3d>
              <a:camera prst="obliqueTopLef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Single Gaussian</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Single Gaussian</a:t>
            </a:r>
            <a:endParaRPr lang="en-US" dirty="0"/>
          </a:p>
        </p:txBody>
      </p:sp>
      <p:sp>
        <p:nvSpPr>
          <p:cNvPr id="6" name="Content Placeholder 5"/>
          <p:cNvSpPr>
            <a:spLocks noGrp="1"/>
          </p:cNvSpPr>
          <p:nvPr>
            <p:ph idx="1"/>
          </p:nvPr>
        </p:nvSpPr>
        <p:spPr/>
        <p:txBody>
          <a:bodyPr/>
          <a:lstStyle/>
          <a:p>
            <a:r>
              <a:rPr lang="en-US" dirty="0" err="1" smtClean="0"/>
              <a:t>Xác</a:t>
            </a:r>
            <a:r>
              <a:rPr lang="en-US" dirty="0" smtClean="0"/>
              <a:t> </a:t>
            </a:r>
            <a:r>
              <a:rPr lang="en-US" dirty="0" err="1" smtClean="0"/>
              <a:t>định</a:t>
            </a:r>
            <a:r>
              <a:rPr lang="en-US" dirty="0" smtClean="0"/>
              <a:t> </a:t>
            </a:r>
            <a:r>
              <a:rPr lang="en-US" dirty="0" err="1" smtClean="0"/>
              <a:t>một</a:t>
            </a:r>
            <a:r>
              <a:rPr lang="en-US" dirty="0" smtClean="0"/>
              <a:t> </a:t>
            </a:r>
            <a:r>
              <a:rPr lang="en-US" dirty="0" err="1" smtClean="0"/>
              <a:t>điểm</a:t>
            </a:r>
            <a:r>
              <a:rPr lang="en-US" dirty="0" smtClean="0"/>
              <a:t> </a:t>
            </a:r>
            <a:r>
              <a:rPr lang="en-US" dirty="0" err="1" smtClean="0"/>
              <a:t>có</a:t>
            </a:r>
            <a:r>
              <a:rPr lang="en-US" dirty="0" smtClean="0"/>
              <a:t> </a:t>
            </a:r>
            <a:r>
              <a:rPr lang="en-US" dirty="0" err="1" smtClean="0"/>
              <a:t>cùng</a:t>
            </a:r>
            <a:r>
              <a:rPr lang="en-US" dirty="0" smtClean="0"/>
              <a:t> </a:t>
            </a:r>
            <a:r>
              <a:rPr lang="en-US" dirty="0" err="1" smtClean="0"/>
              <a:t>màu</a:t>
            </a:r>
            <a:r>
              <a:rPr lang="en-US" dirty="0" smtClean="0"/>
              <a:t> </a:t>
            </a:r>
            <a:r>
              <a:rPr lang="en-US" dirty="0" err="1" smtClean="0"/>
              <a:t>với</a:t>
            </a:r>
            <a:r>
              <a:rPr lang="en-US" dirty="0" smtClean="0"/>
              <a:t> </a:t>
            </a:r>
            <a:r>
              <a:rPr lang="en-US" dirty="0" err="1" smtClean="0"/>
              <a:t>màu</a:t>
            </a:r>
            <a:r>
              <a:rPr lang="en-US" dirty="0" smtClean="0"/>
              <a:t> </a:t>
            </a:r>
            <a:r>
              <a:rPr lang="en-US" dirty="0" err="1" smtClean="0"/>
              <a:t>chúng</a:t>
            </a:r>
            <a:r>
              <a:rPr lang="en-US" dirty="0" smtClean="0"/>
              <a:t> </a:t>
            </a:r>
            <a:r>
              <a:rPr lang="en-US" dirty="0" err="1" smtClean="0"/>
              <a:t>ta</a:t>
            </a:r>
            <a:r>
              <a:rPr lang="en-US" dirty="0" smtClean="0"/>
              <a:t> </a:t>
            </a:r>
            <a:r>
              <a:rPr lang="en-US" dirty="0" err="1" smtClean="0"/>
              <a:t>muốn</a:t>
            </a:r>
            <a:r>
              <a:rPr lang="en-US" dirty="0" smtClean="0"/>
              <a:t> </a:t>
            </a:r>
            <a:r>
              <a:rPr lang="en-US" dirty="0" err="1" smtClean="0"/>
              <a:t>tìm</a:t>
            </a:r>
            <a:r>
              <a:rPr lang="en-US" dirty="0" smtClean="0"/>
              <a:t> hay </a:t>
            </a:r>
            <a:r>
              <a:rPr lang="en-US" dirty="0" err="1" smtClean="0"/>
              <a:t>không</a:t>
            </a:r>
            <a:endParaRPr lang="en-US" dirty="0" smtClean="0"/>
          </a:p>
          <a:p>
            <a:r>
              <a:rPr lang="en-US" smtClean="0"/>
              <a:t>Gồm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endParaRPr lang="en-US" dirty="0" smtClean="0"/>
          </a:p>
          <a:p>
            <a:pPr lvl="1"/>
            <a:r>
              <a:rPr lang="en-US" dirty="0" err="1" smtClean="0"/>
              <a:t>Phân</a:t>
            </a:r>
            <a:r>
              <a:rPr lang="en-US" dirty="0" smtClean="0"/>
              <a:t> </a:t>
            </a:r>
            <a:r>
              <a:rPr lang="en-US" dirty="0" err="1" smtClean="0"/>
              <a:t>lớp</a:t>
            </a:r>
            <a:endParaRPr lang="en-US"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Huấn</a:t>
            </a:r>
            <a:r>
              <a:rPr lang="en-US" dirty="0" smtClean="0"/>
              <a:t> </a:t>
            </a:r>
            <a:r>
              <a:rPr lang="en-US" dirty="0" err="1" smtClean="0"/>
              <a:t>Luyện</a:t>
            </a:r>
            <a:endParaRPr lang="en-US" dirty="0"/>
          </a:p>
        </p:txBody>
      </p:sp>
      <p:pic>
        <p:nvPicPr>
          <p:cNvPr id="7" name="Picture 6" descr="E:\Data\Hair\hair1.png"/>
          <p:cNvPicPr/>
          <p:nvPr/>
        </p:nvPicPr>
        <p:blipFill>
          <a:blip r:embed="rId3" cstate="print"/>
          <a:srcRect/>
          <a:stretch>
            <a:fillRect/>
          </a:stretch>
        </p:blipFill>
        <p:spPr bwMode="auto">
          <a:xfrm>
            <a:off x="1780270" y="2695575"/>
            <a:ext cx="886730" cy="8867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2" name="Picture 4" descr="E:\Data\Hair\hair1.png"/>
          <p:cNvPicPr>
            <a:picLocks noGrp="1" noChangeAspect="1" noChangeArrowheads="1"/>
          </p:cNvPicPr>
          <p:nvPr>
            <p:ph idx="1"/>
          </p:nvPr>
        </p:nvPicPr>
        <p:blipFill>
          <a:blip r:embed="rId3" cstate="print"/>
          <a:srcRect/>
          <a:stretch>
            <a:fillRect/>
          </a:stretch>
        </p:blipFill>
        <p:spPr bwMode="auto">
          <a:xfrm>
            <a:off x="1295400" y="2696480"/>
            <a:ext cx="888841" cy="8888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3" name="Picture 5" descr="E:\Data\Hair\hair12.png"/>
          <p:cNvPicPr>
            <a:picLocks noChangeAspect="1" noChangeArrowheads="1"/>
          </p:cNvPicPr>
          <p:nvPr/>
        </p:nvPicPr>
        <p:blipFill>
          <a:blip r:embed="rId4" cstate="print"/>
          <a:srcRect/>
          <a:stretch>
            <a:fillRect/>
          </a:stretch>
        </p:blipFill>
        <p:spPr bwMode="auto">
          <a:xfrm>
            <a:off x="2286000" y="2721023"/>
            <a:ext cx="888952" cy="88895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sp>
        <p:nvSpPr>
          <p:cNvPr id="10" name="Right Arrow 9"/>
          <p:cNvSpPr/>
          <p:nvPr/>
        </p:nvSpPr>
        <p:spPr>
          <a:xfrm>
            <a:off x="3200400" y="2695575"/>
            <a:ext cx="2381250" cy="762000"/>
          </a:xfrm>
          <a:prstGeom prst="rightArrow">
            <a:avLst/>
          </a:prstGeom>
          <a:effectLst>
            <a:outerShdw blurRad="76200" dir="13500000" sy="23000" kx="1200000" algn="br" rotWithShape="0">
              <a:prstClr val="black">
                <a:alpha val="2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r>
              <a:rPr lang="en-US" b="1" spc="150" dirty="0" err="1" smtClean="0">
                <a:ln w="11430"/>
                <a:solidFill>
                  <a:srgbClr val="F8F8F8"/>
                </a:solidFill>
                <a:effectLst>
                  <a:outerShdw blurRad="25400" algn="tl" rotWithShape="0">
                    <a:srgbClr val="000000">
                      <a:alpha val="43000"/>
                    </a:srgbClr>
                  </a:outerShdw>
                </a:effectLst>
              </a:rPr>
              <a:t>Huấn</a:t>
            </a:r>
            <a:r>
              <a:rPr lang="en-US" b="1" spc="150" dirty="0" smtClean="0">
                <a:ln w="11430"/>
                <a:solidFill>
                  <a:srgbClr val="F8F8F8"/>
                </a:solidFill>
                <a:effectLst>
                  <a:outerShdw blurRad="25400" algn="tl" rotWithShape="0">
                    <a:srgbClr val="000000">
                      <a:alpha val="43000"/>
                    </a:srgbClr>
                  </a:outerShdw>
                </a:effectLst>
              </a:rPr>
              <a:t> </a:t>
            </a:r>
            <a:r>
              <a:rPr lang="en-US" b="1" spc="150" dirty="0" err="1" smtClean="0">
                <a:ln w="11430"/>
                <a:solidFill>
                  <a:srgbClr val="F8F8F8"/>
                </a:solidFill>
                <a:effectLst>
                  <a:outerShdw blurRad="25400" algn="tl" rotWithShape="0">
                    <a:srgbClr val="000000">
                      <a:alpha val="43000"/>
                    </a:srgbClr>
                  </a:outerShdw>
                </a:effectLst>
              </a:rPr>
              <a:t>Luyện</a:t>
            </a:r>
            <a:endParaRPr lang="en-US" b="1" spc="150" dirty="0">
              <a:ln w="11430"/>
              <a:solidFill>
                <a:srgbClr val="F8F8F8"/>
              </a:solidFill>
              <a:effectLst>
                <a:outerShdw blurRad="25400" algn="tl" rotWithShape="0">
                  <a:srgbClr val="000000">
                    <a:alpha val="43000"/>
                  </a:srgbClr>
                </a:outerShdw>
              </a:effectLst>
            </a:endParaRPr>
          </a:p>
        </p:txBody>
      </p:sp>
      <p:sp>
        <p:nvSpPr>
          <p:cNvPr id="16" name="Flowchart: Multidocument 15"/>
          <p:cNvSpPr/>
          <p:nvPr/>
        </p:nvSpPr>
        <p:spPr>
          <a:xfrm>
            <a:off x="5791200" y="2543175"/>
            <a:ext cx="1981200" cy="12192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Means (</a:t>
            </a:r>
            <a:r>
              <a:rPr lang="en-US" dirty="0" smtClean="0">
                <a:sym typeface="Symbol"/>
              </a:rPr>
              <a:t>)</a:t>
            </a:r>
          </a:p>
          <a:p>
            <a:pPr algn="ctr"/>
            <a:r>
              <a:rPr lang="en-US" dirty="0" smtClean="0"/>
              <a:t>Covariance (</a:t>
            </a:r>
            <a:r>
              <a:rPr lang="en-US" dirty="0" smtClean="0">
                <a:sym typeface="Symbol"/>
              </a:rPr>
              <a:t>)</a:t>
            </a:r>
            <a:endParaRPr lang="en-US" dirty="0" smtClean="0"/>
          </a:p>
          <a:p>
            <a:pPr algn="ctr"/>
            <a:endParaRPr lang="en-US" dirty="0"/>
          </a:p>
        </p:txBody>
      </p:sp>
      <p:pic>
        <p:nvPicPr>
          <p:cNvPr id="206854" name="Picture 6"/>
          <p:cNvPicPr>
            <a:picLocks noChangeAspect="1" noChangeArrowheads="1"/>
          </p:cNvPicPr>
          <p:nvPr/>
        </p:nvPicPr>
        <p:blipFill>
          <a:blip r:embed="rId5" cstate="print"/>
          <a:srcRect/>
          <a:stretch>
            <a:fillRect/>
          </a:stretch>
        </p:blipFill>
        <p:spPr bwMode="auto">
          <a:xfrm>
            <a:off x="6248400" y="1628775"/>
            <a:ext cx="1114425" cy="828675"/>
          </a:xfrm>
          <a:prstGeom prst="rect">
            <a:avLst/>
          </a:prstGeom>
          <a:noFill/>
          <a:ln w="9525">
            <a:noFill/>
            <a:miter lim="800000"/>
            <a:headEnd/>
            <a:tailEnd/>
          </a:ln>
          <a:effectLst/>
        </p:spPr>
      </p:pic>
      <p:pic>
        <p:nvPicPr>
          <p:cNvPr id="206855" name="Picture 7"/>
          <p:cNvPicPr>
            <a:picLocks noChangeAspect="1" noChangeArrowheads="1"/>
          </p:cNvPicPr>
          <p:nvPr/>
        </p:nvPicPr>
        <p:blipFill>
          <a:blip r:embed="rId6" cstate="print"/>
          <a:srcRect/>
          <a:stretch>
            <a:fillRect/>
          </a:stretch>
        </p:blipFill>
        <p:spPr bwMode="auto">
          <a:xfrm>
            <a:off x="5562600" y="3990975"/>
            <a:ext cx="2762250" cy="809625"/>
          </a:xfrm>
          <a:prstGeom prst="rect">
            <a:avLst/>
          </a:prstGeom>
          <a:noFill/>
          <a:ln w="9525">
            <a:noFill/>
            <a:miter lim="800000"/>
            <a:headEnd/>
            <a:tailEnd/>
          </a:ln>
          <a:effectLst/>
        </p:spPr>
      </p:pic>
      <p:pic>
        <p:nvPicPr>
          <p:cNvPr id="19" name="Picture 18"/>
          <p:cNvPicPr/>
          <p:nvPr/>
        </p:nvPicPr>
        <p:blipFill>
          <a:blip r:embed="rId7" cstate="print"/>
          <a:srcRect/>
          <a:stretch>
            <a:fillRect/>
          </a:stretch>
        </p:blipFill>
        <p:spPr bwMode="auto">
          <a:xfrm>
            <a:off x="2362200" y="4267200"/>
            <a:ext cx="1524000" cy="1531856"/>
          </a:xfrm>
          <a:prstGeom prst="rect">
            <a:avLst/>
          </a:prstGeom>
          <a:noFill/>
          <a:ln w="9525">
            <a:noFill/>
            <a:miter lim="800000"/>
            <a:headEnd/>
            <a:tailEnd/>
          </a:ln>
        </p:spPr>
      </p:pic>
      <p:cxnSp>
        <p:nvCxnSpPr>
          <p:cNvPr id="13" name="Straight Arrow Connector 12"/>
          <p:cNvCxnSpPr/>
          <p:nvPr/>
        </p:nvCxnSpPr>
        <p:spPr>
          <a:xfrm rot="10800000" flipV="1">
            <a:off x="4038600" y="3733800"/>
            <a:ext cx="1524000" cy="609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1752600" y="5925979"/>
            <a:ext cx="3018775" cy="246221"/>
          </a:xfrm>
          <a:prstGeom prst="rect">
            <a:avLst/>
          </a:prstGeom>
          <a:noFill/>
        </p:spPr>
        <p:txBody>
          <a:bodyPr wrap="none" rtlCol="0">
            <a:spAutoFit/>
          </a:bodyPr>
          <a:lstStyle/>
          <a:p>
            <a:r>
              <a:rPr lang="en-US" sz="1000" dirty="0" err="1" smtClean="0"/>
              <a:t>Nguồn</a:t>
            </a:r>
            <a:r>
              <a:rPr lang="en-US" sz="1000" dirty="0" smtClean="0"/>
              <a:t>: </a:t>
            </a:r>
            <a:r>
              <a:rPr lang="en-US" sz="1000" u="sng" dirty="0" smtClean="0">
                <a:hlinkClick r:id="rId8"/>
              </a:rPr>
              <a:t>http://en.wikipedia.org/wiki/HSL_and_HSV</a:t>
            </a:r>
            <a:endParaRPr lang="en-US" sz="1000" dirty="0"/>
          </a:p>
        </p:txBody>
      </p:sp>
      <p:sp>
        <p:nvSpPr>
          <p:cNvPr id="14" name="TextBox 13"/>
          <p:cNvSpPr txBox="1"/>
          <p:nvPr/>
        </p:nvSpPr>
        <p:spPr>
          <a:xfrm>
            <a:off x="5029200" y="5029200"/>
            <a:ext cx="4114800" cy="1477328"/>
          </a:xfrm>
          <a:prstGeom prst="rect">
            <a:avLst/>
          </a:prstGeom>
          <a:noFill/>
        </p:spPr>
        <p:txBody>
          <a:bodyPr wrap="square" rtlCol="0">
            <a:spAutoFit/>
          </a:bodyPr>
          <a:lstStyle/>
          <a:p>
            <a:r>
              <a:rPr lang="en-US" dirty="0" err="1" smtClean="0"/>
              <a:t>Trong</a:t>
            </a:r>
            <a:r>
              <a:rPr lang="en-US" dirty="0" smtClean="0"/>
              <a:t> </a:t>
            </a:r>
            <a:r>
              <a:rPr lang="en-US" dirty="0" err="1" smtClean="0"/>
              <a:t>đó</a:t>
            </a:r>
            <a:r>
              <a:rPr lang="en-US" dirty="0" smtClean="0"/>
              <a:t>:</a:t>
            </a:r>
          </a:p>
          <a:p>
            <a:r>
              <a:rPr lang="en-US" dirty="0" smtClean="0">
                <a:sym typeface="Symbol"/>
              </a:rPr>
              <a:t>	- : means</a:t>
            </a:r>
          </a:p>
          <a:p>
            <a:r>
              <a:rPr lang="en-US" dirty="0" smtClean="0">
                <a:sym typeface="Symbol"/>
              </a:rPr>
              <a:t>	- : covariance</a:t>
            </a:r>
          </a:p>
          <a:p>
            <a:r>
              <a:rPr lang="en-US" dirty="0" smtClean="0">
                <a:sym typeface="Symbol"/>
              </a:rPr>
              <a:t>	- n: </a:t>
            </a:r>
            <a:r>
              <a:rPr lang="en-US" dirty="0" err="1" smtClean="0">
                <a:sym typeface="Symbol"/>
              </a:rPr>
              <a:t>tổng</a:t>
            </a:r>
            <a:r>
              <a:rPr lang="en-US" dirty="0" smtClean="0">
                <a:sym typeface="Symbol"/>
              </a:rPr>
              <a:t> pixel</a:t>
            </a:r>
          </a:p>
          <a:p>
            <a:r>
              <a:rPr lang="en-US" dirty="0" smtClean="0">
                <a:sym typeface="Symbol"/>
              </a:rPr>
              <a:t>	- </a:t>
            </a:r>
            <a:r>
              <a:rPr lang="en-US" dirty="0" err="1" smtClean="0">
                <a:sym typeface="Symbol"/>
              </a:rPr>
              <a:t>c</a:t>
            </a:r>
            <a:r>
              <a:rPr lang="en-US" baseline="-25000" dirty="0" err="1" smtClean="0">
                <a:sym typeface="Symbol"/>
              </a:rPr>
              <a:t>j</a:t>
            </a:r>
            <a:r>
              <a:rPr lang="en-US" baseline="-25000" dirty="0" smtClean="0">
                <a:sym typeface="Symbol"/>
              </a:rPr>
              <a:t> </a:t>
            </a:r>
            <a:r>
              <a:rPr lang="en-US" dirty="0" smtClean="0">
                <a:sym typeface="Symbol"/>
              </a:rPr>
              <a:t>: </a:t>
            </a:r>
            <a:r>
              <a:rPr lang="en-US" dirty="0" err="1" smtClean="0">
                <a:sym typeface="Symbol"/>
              </a:rPr>
              <a:t>giá</a:t>
            </a:r>
            <a:r>
              <a:rPr lang="en-US" dirty="0" smtClean="0">
                <a:sym typeface="Symbol"/>
              </a:rPr>
              <a:t> </a:t>
            </a:r>
            <a:r>
              <a:rPr lang="en-US" dirty="0" err="1" smtClean="0">
                <a:sym typeface="Symbol"/>
              </a:rPr>
              <a:t>trị</a:t>
            </a:r>
            <a:r>
              <a:rPr lang="en-US" dirty="0" smtClean="0">
                <a:sym typeface="Symbol"/>
              </a:rPr>
              <a:t> </a:t>
            </a:r>
            <a:r>
              <a:rPr lang="en-US" dirty="0" err="1" smtClean="0">
                <a:sym typeface="Symbol"/>
              </a:rPr>
              <a:t>màu</a:t>
            </a:r>
            <a:r>
              <a:rPr lang="en-US" dirty="0" smtClean="0">
                <a:sym typeface="Symbol"/>
              </a:rPr>
              <a:t> </a:t>
            </a:r>
            <a:r>
              <a:rPr lang="en-US" dirty="0" err="1" smtClean="0">
                <a:sym typeface="Symbol"/>
              </a:rPr>
              <a:t>tại</a:t>
            </a:r>
            <a:r>
              <a:rPr lang="en-US" dirty="0" smtClean="0">
                <a:sym typeface="Symbol"/>
              </a:rPr>
              <a:t> pixel </a:t>
            </a:r>
            <a:r>
              <a:rPr lang="en-US" dirty="0" err="1" smtClean="0">
                <a:sym typeface="Symbol"/>
              </a:rPr>
              <a:t>thứ</a:t>
            </a:r>
            <a:r>
              <a:rPr lang="en-US" dirty="0" smtClean="0">
                <a:sym typeface="Symbol"/>
              </a:rPr>
              <a:t> j</a:t>
            </a:r>
            <a:endParaRPr lang="en-US" baseline="-25000" dirty="0"/>
          </a:p>
        </p:txBody>
      </p:sp>
      <p:sp>
        <p:nvSpPr>
          <p:cNvPr id="17" name="Rectangle 16"/>
          <p:cNvSpPr/>
          <p:nvPr/>
        </p:nvSpPr>
        <p:spPr>
          <a:xfrm>
            <a:off x="3048000" y="4343400"/>
            <a:ext cx="381000" cy="2286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blinds(horizontal)">
                                      <p:cBhvr>
                                        <p:cTn id="7" dur="500"/>
                                        <p:tgtEl>
                                          <p:spTgt spid="20685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06853"/>
                                        </p:tgtEl>
                                        <p:attrNameLst>
                                          <p:attrName>style.visibility</p:attrName>
                                        </p:attrNameLst>
                                      </p:cBhvr>
                                      <p:to>
                                        <p:strVal val="visible"/>
                                      </p:to>
                                    </p:set>
                                    <p:animEffect transition="in" filter="blinds(horizontal)">
                                      <p:cBhvr>
                                        <p:cTn id="15" dur="500"/>
                                        <p:tgtEl>
                                          <p:spTgt spid="206853"/>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206854"/>
                                        </p:tgtEl>
                                        <p:attrNameLst>
                                          <p:attrName>style.visibility</p:attrName>
                                        </p:attrNameLst>
                                      </p:cBhvr>
                                      <p:to>
                                        <p:strVal val="visible"/>
                                      </p:to>
                                    </p:set>
                                    <p:animEffect transition="in" filter="blinds(horizontal)">
                                      <p:cBhvr>
                                        <p:cTn id="27" dur="500"/>
                                        <p:tgtEl>
                                          <p:spTgt spid="206854"/>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206855"/>
                                        </p:tgtEl>
                                        <p:attrNameLst>
                                          <p:attrName>style.visibility</p:attrName>
                                        </p:attrNameLst>
                                      </p:cBhvr>
                                      <p:to>
                                        <p:strVal val="visible"/>
                                      </p:to>
                                    </p:set>
                                    <p:animEffect transition="in" filter="blinds(horizontal)">
                                      <p:cBhvr>
                                        <p:cTn id="31" dur="500"/>
                                        <p:tgtEl>
                                          <p:spTgt spid="206855"/>
                                        </p:tgtEl>
                                      </p:cBhvr>
                                    </p:animEffect>
                                  </p:childTnLst>
                                </p:cTn>
                              </p:par>
                            </p:childTnLst>
                          </p:cTn>
                        </p:par>
                        <p:par>
                          <p:cTn id="32" fill="hold">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par>
                                <p:cTn id="41" presetID="3" presetClass="entr" presetSubtype="1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linds(horizontal)">
                                      <p:cBhvr>
                                        <p:cTn id="43" dur="500"/>
                                        <p:tgtEl>
                                          <p:spTgt spid="19"/>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blinds(horizontal)">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2" grpId="0"/>
      <p:bldP spid="14" grpId="0"/>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Thực</a:t>
            </a:r>
            <a:r>
              <a:rPr lang="en-US" dirty="0" smtClean="0"/>
              <a:t> </a:t>
            </a:r>
            <a:r>
              <a:rPr lang="en-US" dirty="0" err="1" smtClean="0"/>
              <a:t>nghiệm</a:t>
            </a:r>
            <a:endParaRPr lang="en-US" dirty="0"/>
          </a:p>
        </p:txBody>
      </p:sp>
      <p:sp>
        <p:nvSpPr>
          <p:cNvPr id="3" name="Content Placeholder 2"/>
          <p:cNvSpPr>
            <a:spLocks noGrp="1"/>
          </p:cNvSpPr>
          <p:nvPr>
            <p:ph idx="1"/>
          </p:nvPr>
        </p:nvSpPr>
        <p:spPr/>
        <p:txBody>
          <a:bodyPr/>
          <a:lstStyle/>
          <a:p>
            <a:r>
              <a:rPr lang="en-US" dirty="0" err="1" smtClean="0"/>
              <a:t>Bộ</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màu</a:t>
            </a:r>
            <a:r>
              <a:rPr lang="en-US" dirty="0" smtClean="0"/>
              <a:t> </a:t>
            </a:r>
            <a:r>
              <a:rPr lang="en-US" dirty="0" err="1" smtClean="0"/>
              <a:t>tóc</a:t>
            </a:r>
            <a:r>
              <a:rPr lang="en-US" dirty="0" smtClean="0"/>
              <a:t>: 30 </a:t>
            </a:r>
            <a:r>
              <a:rPr lang="en-US" dirty="0" err="1" smtClean="0"/>
              <a:t>ảnh</a:t>
            </a:r>
            <a:r>
              <a:rPr lang="en-US" dirty="0" smtClean="0"/>
              <a:t> </a:t>
            </a:r>
            <a:r>
              <a:rPr lang="en-US" dirty="0" err="1" smtClean="0"/>
              <a:t>với</a:t>
            </a:r>
            <a:r>
              <a:rPr lang="en-US" dirty="0" smtClean="0"/>
              <a:t> </a:t>
            </a:r>
            <a:r>
              <a:rPr lang="en-US" dirty="0" err="1" smtClean="0"/>
              <a:t>kích</a:t>
            </a:r>
            <a:r>
              <a:rPr lang="en-US" dirty="0" smtClean="0"/>
              <a:t> </a:t>
            </a:r>
            <a:r>
              <a:rPr lang="en-US" dirty="0" err="1" smtClean="0"/>
              <a:t>thước</a:t>
            </a:r>
            <a:r>
              <a:rPr lang="en-US" dirty="0" smtClean="0"/>
              <a:t> 100 x 100 pixels</a:t>
            </a:r>
          </a:p>
          <a:p>
            <a:r>
              <a:rPr lang="en-US" dirty="0" err="1" smtClean="0"/>
              <a:t>Kết</a:t>
            </a:r>
            <a:r>
              <a:rPr lang="en-US" dirty="0" smtClean="0"/>
              <a:t> </a:t>
            </a:r>
            <a:r>
              <a:rPr lang="en-US" dirty="0" err="1" smtClean="0"/>
              <a:t>quả</a:t>
            </a:r>
            <a:r>
              <a:rPr lang="en-US" dirty="0" smtClean="0"/>
              <a:t> </a:t>
            </a:r>
            <a:r>
              <a:rPr lang="en-US" dirty="0" err="1" smtClean="0"/>
              <a:t>sau</a:t>
            </a:r>
            <a:r>
              <a:rPr lang="en-US" dirty="0" smtClean="0"/>
              <a:t> </a:t>
            </a:r>
            <a:r>
              <a:rPr lang="en-US" dirty="0" err="1" smtClean="0"/>
              <a:t>khi</a:t>
            </a:r>
            <a:r>
              <a:rPr lang="en-US" dirty="0" smtClean="0"/>
              <a:t> </a:t>
            </a:r>
            <a:r>
              <a:rPr lang="en-US" dirty="0" err="1" smtClean="0"/>
              <a:t>huấn</a:t>
            </a:r>
            <a:r>
              <a:rPr lang="en-US" dirty="0" smtClean="0"/>
              <a:t> </a:t>
            </a:r>
            <a:r>
              <a:rPr lang="en-US" dirty="0" err="1" smtClean="0"/>
              <a:t>luyện</a:t>
            </a:r>
            <a:r>
              <a:rPr lang="en-US" dirty="0" smtClean="0"/>
              <a:t>:</a:t>
            </a:r>
            <a:endParaRPr lang="en-US" dirty="0"/>
          </a:p>
        </p:txBody>
      </p:sp>
      <p:pic>
        <p:nvPicPr>
          <p:cNvPr id="69634" name="Picture 2"/>
          <p:cNvPicPr>
            <a:picLocks noChangeAspect="1" noChangeArrowheads="1"/>
          </p:cNvPicPr>
          <p:nvPr/>
        </p:nvPicPr>
        <p:blipFill>
          <a:blip r:embed="rId3" cstate="print"/>
          <a:srcRect/>
          <a:stretch>
            <a:fillRect/>
          </a:stretch>
        </p:blipFill>
        <p:spPr bwMode="auto">
          <a:xfrm>
            <a:off x="3810000" y="3657600"/>
            <a:ext cx="2302933" cy="1219200"/>
          </a:xfrm>
          <a:prstGeom prst="rect">
            <a:avLst/>
          </a:prstGeom>
          <a:noFill/>
          <a:ln w="9525">
            <a:noFill/>
            <a:miter lim="800000"/>
            <a:headEnd/>
            <a:tailEnd/>
          </a:ln>
          <a:effectLst/>
        </p:spPr>
      </p:pic>
      <p:pic>
        <p:nvPicPr>
          <p:cNvPr id="69635" name="Picture 3"/>
          <p:cNvPicPr>
            <a:picLocks noChangeAspect="1" noChangeArrowheads="1"/>
          </p:cNvPicPr>
          <p:nvPr/>
        </p:nvPicPr>
        <p:blipFill>
          <a:blip r:embed="rId4" cstate="print"/>
          <a:srcRect/>
          <a:stretch>
            <a:fillRect/>
          </a:stretch>
        </p:blipFill>
        <p:spPr bwMode="auto">
          <a:xfrm>
            <a:off x="3886200" y="5167313"/>
            <a:ext cx="4175964" cy="1081087"/>
          </a:xfrm>
          <a:prstGeom prst="rect">
            <a:avLst/>
          </a:prstGeom>
          <a:noFill/>
          <a:ln w="9525">
            <a:noFill/>
            <a:miter lim="800000"/>
            <a:headEnd/>
            <a:tailEnd/>
          </a:ln>
          <a:effectLst/>
        </p:spPr>
      </p:pic>
      <p:sp>
        <p:nvSpPr>
          <p:cNvPr id="6" name="TextBox 5"/>
          <p:cNvSpPr txBox="1"/>
          <p:nvPr/>
        </p:nvSpPr>
        <p:spPr>
          <a:xfrm>
            <a:off x="2286000" y="4038600"/>
            <a:ext cx="1219200" cy="461665"/>
          </a:xfrm>
          <a:prstGeom prst="rect">
            <a:avLst/>
          </a:prstGeom>
          <a:noFill/>
        </p:spPr>
        <p:txBody>
          <a:bodyPr wrap="square" rtlCol="0">
            <a:spAutoFit/>
          </a:bodyPr>
          <a:lstStyle/>
          <a:p>
            <a:r>
              <a:rPr lang="en-US" sz="2400" dirty="0" smtClean="0"/>
              <a:t>Means:</a:t>
            </a:r>
            <a:endParaRPr lang="en-US" sz="2400" dirty="0"/>
          </a:p>
        </p:txBody>
      </p:sp>
      <p:sp>
        <p:nvSpPr>
          <p:cNvPr id="7" name="TextBox 6"/>
          <p:cNvSpPr txBox="1"/>
          <p:nvPr/>
        </p:nvSpPr>
        <p:spPr>
          <a:xfrm>
            <a:off x="1675853" y="5472113"/>
            <a:ext cx="1829347" cy="461665"/>
          </a:xfrm>
          <a:prstGeom prst="rect">
            <a:avLst/>
          </a:prstGeom>
          <a:noFill/>
        </p:spPr>
        <p:txBody>
          <a:bodyPr wrap="none" rtlCol="0">
            <a:spAutoFit/>
          </a:bodyPr>
          <a:lstStyle/>
          <a:p>
            <a:r>
              <a:rPr lang="en-US" sz="2400" dirty="0" smtClean="0"/>
              <a:t>Covariance:</a:t>
            </a:r>
            <a:endParaRPr lang="en-US" sz="24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Lớp</a:t>
            </a:r>
            <a:endParaRPr lang="en-US" dirty="0"/>
          </a:p>
        </p:txBody>
      </p:sp>
      <p:sp>
        <p:nvSpPr>
          <p:cNvPr id="13" name="Right Arrow 12"/>
          <p:cNvSpPr/>
          <p:nvPr/>
        </p:nvSpPr>
        <p:spPr>
          <a:xfrm>
            <a:off x="1981200" y="2806700"/>
            <a:ext cx="1295400" cy="474980"/>
          </a:xfrm>
          <a:prstGeom prst="rightArrow">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endParaRPr lang="en-US" b="1" spc="150" dirty="0">
              <a:ln w="11430"/>
              <a:solidFill>
                <a:srgbClr val="F8F8F8"/>
              </a:solidFill>
              <a:effectLst>
                <a:outerShdw blurRad="25400" algn="tl" rotWithShape="0">
                  <a:srgbClr val="000000">
                    <a:alpha val="43000"/>
                  </a:srgbClr>
                </a:outerShdw>
              </a:effectLst>
            </a:endParaRPr>
          </a:p>
        </p:txBody>
      </p:sp>
      <p:pic>
        <p:nvPicPr>
          <p:cNvPr id="207874" name="Picture 2"/>
          <p:cNvPicPr>
            <a:picLocks noGrp="1" noChangeAspect="1" noChangeArrowheads="1"/>
          </p:cNvPicPr>
          <p:nvPr>
            <p:ph idx="1"/>
          </p:nvPr>
        </p:nvPicPr>
        <p:blipFill>
          <a:blip r:embed="rId3" cstate="print"/>
          <a:srcRect/>
          <a:stretch>
            <a:fillRect/>
          </a:stretch>
        </p:blipFill>
        <p:spPr bwMode="auto">
          <a:xfrm>
            <a:off x="2743200" y="1524000"/>
            <a:ext cx="3361905" cy="647619"/>
          </a:xfrm>
          <a:prstGeom prst="rect">
            <a:avLst/>
          </a:prstGeom>
          <a:noFill/>
          <a:ln w="9525">
            <a:noFill/>
            <a:miter lim="800000"/>
            <a:headEnd/>
            <a:tailEnd/>
          </a:ln>
          <a:effectLst/>
        </p:spPr>
      </p:pic>
      <p:graphicFrame>
        <p:nvGraphicFramePr>
          <p:cNvPr id="15" name="Diagram 14"/>
          <p:cNvGraphicFramePr/>
          <p:nvPr/>
        </p:nvGraphicFramePr>
        <p:xfrm>
          <a:off x="3124200" y="2514600"/>
          <a:ext cx="4267200" cy="2819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Flowchart: Multidocument 15"/>
          <p:cNvSpPr/>
          <p:nvPr/>
        </p:nvSpPr>
        <p:spPr>
          <a:xfrm>
            <a:off x="304800" y="2667000"/>
            <a:ext cx="1485900" cy="9144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Means (</a:t>
            </a:r>
            <a:r>
              <a:rPr lang="en-US" sz="1400" dirty="0" smtClean="0">
                <a:sym typeface="Symbol"/>
              </a:rPr>
              <a:t>)</a:t>
            </a:r>
          </a:p>
          <a:p>
            <a:pPr algn="ctr"/>
            <a:r>
              <a:rPr lang="en-US" sz="1400" dirty="0" smtClean="0"/>
              <a:t>Covariance (</a:t>
            </a:r>
            <a:r>
              <a:rPr lang="en-US" sz="1400" dirty="0" smtClean="0">
                <a:sym typeface="Symbol"/>
              </a:rPr>
              <a:t>)</a:t>
            </a:r>
            <a:endParaRPr lang="en-US" sz="1400" dirty="0" smtClean="0"/>
          </a:p>
          <a:p>
            <a:pPr algn="ctr"/>
            <a:endParaRPr lang="en-US" dirty="0"/>
          </a:p>
        </p:txBody>
      </p:sp>
      <p:sp>
        <p:nvSpPr>
          <p:cNvPr id="22" name="Right Arrow 21"/>
          <p:cNvSpPr/>
          <p:nvPr/>
        </p:nvSpPr>
        <p:spPr>
          <a:xfrm rot="19820292">
            <a:off x="6902727" y="2527758"/>
            <a:ext cx="744322" cy="685800"/>
          </a:xfrm>
          <a:prstGeom prst="rightArrow">
            <a:avLst/>
          </a:prstGeom>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Right Arrow 22"/>
          <p:cNvSpPr/>
          <p:nvPr/>
        </p:nvSpPr>
        <p:spPr>
          <a:xfrm rot="2204569">
            <a:off x="6913652" y="4724532"/>
            <a:ext cx="737704" cy="685800"/>
          </a:xfrm>
          <a:prstGeom prst="rightArrow">
            <a:avLst/>
          </a:prstGeom>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4" name="TextBox 23"/>
          <p:cNvSpPr txBox="1"/>
          <p:nvPr/>
        </p:nvSpPr>
        <p:spPr>
          <a:xfrm>
            <a:off x="4876800" y="2209800"/>
            <a:ext cx="2362200" cy="369332"/>
          </a:xfrm>
          <a:prstGeom prst="rect">
            <a:avLst/>
          </a:prstGeom>
          <a:noFill/>
        </p:spPr>
        <p:txBody>
          <a:bodyPr wrap="square" rtlCol="0">
            <a:spAutoFit/>
          </a:bodyPr>
          <a:lstStyle/>
          <a:p>
            <a:r>
              <a:rPr lang="en-US" dirty="0" smtClean="0"/>
              <a:t>P(</a:t>
            </a:r>
            <a:r>
              <a:rPr lang="en-US" dirty="0" err="1" smtClean="0"/>
              <a:t>c|color</a:t>
            </a:r>
            <a:r>
              <a:rPr lang="en-US" dirty="0" smtClean="0"/>
              <a:t>) &gt; </a:t>
            </a:r>
            <a:r>
              <a:rPr lang="en-US" dirty="0" err="1" smtClean="0"/>
              <a:t>Ngưỡng</a:t>
            </a:r>
            <a:endParaRPr lang="en-US" dirty="0"/>
          </a:p>
        </p:txBody>
      </p:sp>
      <p:sp>
        <p:nvSpPr>
          <p:cNvPr id="25" name="TextBox 24"/>
          <p:cNvSpPr txBox="1"/>
          <p:nvPr/>
        </p:nvSpPr>
        <p:spPr>
          <a:xfrm>
            <a:off x="4724400" y="5257800"/>
            <a:ext cx="2514600" cy="369332"/>
          </a:xfrm>
          <a:prstGeom prst="rect">
            <a:avLst/>
          </a:prstGeom>
          <a:noFill/>
        </p:spPr>
        <p:txBody>
          <a:bodyPr wrap="square" rtlCol="0">
            <a:spAutoFit/>
          </a:bodyPr>
          <a:lstStyle/>
          <a:p>
            <a:r>
              <a:rPr lang="en-US" dirty="0" smtClean="0"/>
              <a:t>P(</a:t>
            </a:r>
            <a:r>
              <a:rPr lang="en-US" dirty="0" err="1" smtClean="0"/>
              <a:t>c|color</a:t>
            </a:r>
            <a:r>
              <a:rPr lang="en-US" smtClean="0"/>
              <a:t>) ≤Ngưỡng</a:t>
            </a:r>
            <a:endParaRPr lang="en-US" dirty="0"/>
          </a:p>
        </p:txBody>
      </p:sp>
      <p:sp>
        <p:nvSpPr>
          <p:cNvPr id="26" name="Explosion 1 25"/>
          <p:cNvSpPr/>
          <p:nvPr/>
        </p:nvSpPr>
        <p:spPr>
          <a:xfrm>
            <a:off x="7391400" y="1219200"/>
            <a:ext cx="1752600" cy="1524000"/>
          </a:xfrm>
          <a:prstGeom prst="irregularSeal1">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Màu</a:t>
            </a:r>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Tóc</a:t>
            </a:r>
            <a:endParaRPr 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7" name="Multiply 26"/>
          <p:cNvSpPr/>
          <p:nvPr/>
        </p:nvSpPr>
        <p:spPr>
          <a:xfrm>
            <a:off x="7696200" y="5029200"/>
            <a:ext cx="914400" cy="914400"/>
          </a:xfrm>
          <a:prstGeom prst="mathMultiply">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TextBox 13"/>
          <p:cNvSpPr txBox="1"/>
          <p:nvPr/>
        </p:nvSpPr>
        <p:spPr>
          <a:xfrm>
            <a:off x="2819400" y="6167735"/>
            <a:ext cx="22860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b="1" dirty="0" err="1" smtClean="0"/>
              <a:t>Ngưỡng</a:t>
            </a:r>
            <a:r>
              <a:rPr lang="en-US" sz="2400" b="1" dirty="0" smtClean="0">
                <a:latin typeface="+mn-lt"/>
              </a:rPr>
              <a:t> = </a:t>
            </a:r>
            <a:r>
              <a:rPr lang="en-US" sz="2400" b="1" dirty="0" smtClean="0"/>
              <a:t>-6.5</a:t>
            </a:r>
            <a:endParaRPr lang="en-US" sz="2400" b="1" dirty="0">
              <a:latin typeface="+mn-lt"/>
            </a:endParaRPr>
          </a:p>
        </p:txBody>
      </p:sp>
      <p:cxnSp>
        <p:nvCxnSpPr>
          <p:cNvPr id="17" name="Straight Connector 16"/>
          <p:cNvCxnSpPr/>
          <p:nvPr/>
        </p:nvCxnSpPr>
        <p:spPr>
          <a:xfrm rot="10800000" flipV="1">
            <a:off x="2819400" y="5333999"/>
            <a:ext cx="1143000" cy="833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038600" y="5405735"/>
            <a:ext cx="1066800" cy="762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207874"/>
                                        </p:tgtEl>
                                        <p:attrNameLst>
                                          <p:attrName>style.visibility</p:attrName>
                                        </p:attrNameLst>
                                      </p:cBhvr>
                                      <p:to>
                                        <p:strVal val="visible"/>
                                      </p:to>
                                    </p:set>
                                    <p:animEffect transition="in" filter="blinds(horizontal)">
                                      <p:cBhvr>
                                        <p:cTn id="19" dur="500"/>
                                        <p:tgtEl>
                                          <p:spTgt spid="207874"/>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linds(horizontal)">
                                      <p:cBhvr>
                                        <p:cTn id="29" dur="500"/>
                                        <p:tgtEl>
                                          <p:spTgt spid="2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par>
                          <p:cTn id="33" fill="hold">
                            <p:stCondLst>
                              <p:cond delay="2500"/>
                            </p:stCondLst>
                            <p:childTnLst>
                              <p:par>
                                <p:cTn id="34" presetID="3" presetClass="entr" presetSubtype="1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linds(horizontal)">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8" presetClass="entr" presetSubtype="16"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diamond(in)">
                                      <p:cBhvr>
                                        <p:cTn id="44" dur="1000"/>
                                        <p:tgtEl>
                                          <p:spTgt spid="17"/>
                                        </p:tgtEl>
                                      </p:cBhvr>
                                    </p:animEffect>
                                  </p:childTnLst>
                                </p:cTn>
                              </p:par>
                              <p:par>
                                <p:cTn id="45" presetID="8" presetClass="entr" presetSubtype="16"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amond(in)">
                                      <p:cBhvr>
                                        <p:cTn id="47" dur="1000"/>
                                        <p:tgtEl>
                                          <p:spTgt spid="18"/>
                                        </p:tgtEl>
                                      </p:cBhvr>
                                    </p:animEffect>
                                  </p:childTnLst>
                                </p:cTn>
                              </p:par>
                              <p:par>
                                <p:cTn id="48" presetID="8" presetClass="entr" presetSubtype="16"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diamond(in)">
                                      <p:cBhvr>
                                        <p:cTn id="5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Graphic spid="15" grpId="0">
        <p:bldAsOne/>
      </p:bldGraphic>
      <p:bldP spid="16" grpId="0" animBg="1"/>
      <p:bldP spid="22" grpId="0" animBg="1"/>
      <p:bldP spid="23" grpId="0" animBg="1"/>
      <p:bldP spid="24" grpId="0"/>
      <p:bldP spid="25" grpId="0"/>
      <p:bldP spid="26" grpId="0" animBg="1"/>
      <p:bldP spid="27"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Thực</a:t>
            </a:r>
            <a:r>
              <a:rPr lang="en-US" dirty="0" smtClean="0"/>
              <a:t> </a:t>
            </a:r>
            <a:r>
              <a:rPr lang="en-US" dirty="0" err="1" smtClean="0"/>
              <a:t>nghiệm</a:t>
            </a:r>
            <a:endParaRPr lang="en-US" dirty="0"/>
          </a:p>
        </p:txBody>
      </p:sp>
      <p:sp>
        <p:nvSpPr>
          <p:cNvPr id="3" name="Content Placeholder 2"/>
          <p:cNvSpPr>
            <a:spLocks noGrp="1"/>
          </p:cNvSpPr>
          <p:nvPr>
            <p:ph idx="1"/>
          </p:nvPr>
        </p:nvSpPr>
        <p:spPr/>
        <p:txBody>
          <a:bodyPr/>
          <a:lstStyle/>
          <a:p>
            <a:endParaRPr lang="en-US"/>
          </a:p>
        </p:txBody>
      </p:sp>
      <p:graphicFrame>
        <p:nvGraphicFramePr>
          <p:cNvPr id="4" name="Chart 3"/>
          <p:cNvGraphicFramePr/>
          <p:nvPr/>
        </p:nvGraphicFramePr>
        <p:xfrm>
          <a:off x="762000" y="2286000"/>
          <a:ext cx="7639050" cy="3609975"/>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Connector 5"/>
          <p:cNvCxnSpPr/>
          <p:nvPr/>
        </p:nvCxnSpPr>
        <p:spPr>
          <a:xfrm rot="5400000">
            <a:off x="6209505" y="3999706"/>
            <a:ext cx="3733800" cy="1588"/>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6400800" y="2133600"/>
            <a:ext cx="1524000"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Ngưỡng</a:t>
            </a:r>
            <a:r>
              <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n-lt"/>
              </a:rPr>
              <a:t> = </a:t>
            </a:r>
            <a:r>
              <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-6.5</a:t>
            </a:r>
            <a:endPar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143000"/>
          </a:xfrm>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pPr>
              <a:buNone/>
            </a:pPr>
            <a:endParaRPr lang="en-US" dirty="0"/>
          </a:p>
        </p:txBody>
      </p:sp>
      <p:sp>
        <p:nvSpPr>
          <p:cNvPr id="9" name="Down Arrow 8"/>
          <p:cNvSpPr/>
          <p:nvPr/>
        </p:nvSpPr>
        <p:spPr>
          <a:xfrm>
            <a:off x="4343400" y="3810000"/>
            <a:ext cx="609600" cy="6096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3793" name="Picture 1"/>
          <p:cNvPicPr>
            <a:picLocks noChangeAspect="1" noChangeArrowheads="1"/>
          </p:cNvPicPr>
          <p:nvPr/>
        </p:nvPicPr>
        <p:blipFill>
          <a:blip r:embed="rId3" cstate="print"/>
          <a:srcRect/>
          <a:stretch>
            <a:fillRect/>
          </a:stretch>
        </p:blipFill>
        <p:spPr bwMode="auto">
          <a:xfrm>
            <a:off x="3429000" y="4572000"/>
            <a:ext cx="2543175" cy="208131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33795" name="Picture 3" descr="E:\Data\3.jpg"/>
          <p:cNvPicPr>
            <a:picLocks noChangeAspect="1" noChangeArrowheads="1"/>
          </p:cNvPicPr>
          <p:nvPr/>
        </p:nvPicPr>
        <p:blipFill>
          <a:blip r:embed="rId4" cstate="print"/>
          <a:srcRect/>
          <a:stretch>
            <a:fillRect/>
          </a:stretch>
        </p:blipFill>
        <p:spPr bwMode="auto">
          <a:xfrm>
            <a:off x="3429000" y="1600200"/>
            <a:ext cx="2540000" cy="19050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3795"/>
                                        </p:tgtEl>
                                        <p:attrNameLst>
                                          <p:attrName>style.visibility</p:attrName>
                                        </p:attrNameLst>
                                      </p:cBhvr>
                                      <p:to>
                                        <p:strVal val="visible"/>
                                      </p:to>
                                    </p:set>
                                    <p:animEffect transition="in" filter="blinds(horizontal)">
                                      <p:cBhvr>
                                        <p:cTn id="7" dur="500"/>
                                        <p:tgtEl>
                                          <p:spTgt spid="3379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3793"/>
                                        </p:tgtEl>
                                        <p:attrNameLst>
                                          <p:attrName>style.visibility</p:attrName>
                                        </p:attrNameLst>
                                      </p:cBhvr>
                                      <p:to>
                                        <p:strVal val="visible"/>
                                      </p:to>
                                    </p:set>
                                    <p:animEffect transition="in" filter="blinds(horizontal)">
                                      <p:cBhvr>
                                        <p:cTn id="15" dur="500"/>
                                        <p:tgtEl>
                                          <p:spTgt spid="33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5775" y="428625"/>
            <a:ext cx="8229600" cy="642938"/>
          </a:xfrm>
        </p:spPr>
        <p:txBody>
          <a:bodyPr rtlCol="0">
            <a:normAutofit fontScale="90000"/>
          </a:bodyPr>
          <a:lstStyle/>
          <a:p>
            <a:pPr fontAlgn="auto">
              <a:spcAft>
                <a:spcPts val="0"/>
              </a:spcAft>
              <a:defRPr/>
            </a:pPr>
            <a:r>
              <a:rPr lang="fr-CA" smtClean="0"/>
              <a:t>Kết quả thực nghiệm</a:t>
            </a:r>
            <a:endParaRPr lang="fr-CA" dirty="0" smtClean="0"/>
          </a:p>
        </p:txBody>
      </p:sp>
      <p:graphicFrame>
        <p:nvGraphicFramePr>
          <p:cNvPr id="4" name="Content Placeholder 3"/>
          <p:cNvGraphicFramePr>
            <a:graphicFrameLocks noGrp="1"/>
          </p:cNvGraphicFramePr>
          <p:nvPr>
            <p:ph idx="1"/>
          </p:nvPr>
        </p:nvGraphicFramePr>
        <p:xfrm>
          <a:off x="457200" y="1600200"/>
          <a:ext cx="8229600" cy="212344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pPr algn="ctr"/>
                      <a:r>
                        <a:rPr lang="en-US" smtClean="0"/>
                        <a:t>Video</a:t>
                      </a:r>
                      <a:endParaRPr lang="en-US"/>
                    </a:p>
                  </a:txBody>
                  <a:tcPr/>
                </a:tc>
                <a:tc>
                  <a:txBody>
                    <a:bodyPr/>
                    <a:lstStyle/>
                    <a:p>
                      <a:pPr algn="ctr"/>
                      <a:r>
                        <a:rPr lang="en-US" smtClean="0"/>
                        <a:t>Số</a:t>
                      </a:r>
                      <a:r>
                        <a:rPr lang="en-US" baseline="0" smtClean="0"/>
                        <a:t> người thực tế</a:t>
                      </a:r>
                      <a:endParaRPr lang="en-US"/>
                    </a:p>
                  </a:txBody>
                  <a:tcPr/>
                </a:tc>
                <a:tc>
                  <a:txBody>
                    <a:bodyPr/>
                    <a:lstStyle/>
                    <a:p>
                      <a:pPr algn="ctr"/>
                      <a:r>
                        <a:rPr lang="en-US" smtClean="0"/>
                        <a:t>Số</a:t>
                      </a:r>
                      <a:r>
                        <a:rPr lang="en-US" baseline="0" smtClean="0"/>
                        <a:t> khu vực phát hiện được</a:t>
                      </a:r>
                      <a:endParaRPr lang="en-US"/>
                    </a:p>
                  </a:txBody>
                  <a:tcPr/>
                </a:tc>
                <a:tc>
                  <a:txBody>
                    <a:bodyPr/>
                    <a:lstStyle/>
                    <a:p>
                      <a:pPr algn="ctr"/>
                      <a:r>
                        <a:rPr lang="en-US" smtClean="0"/>
                        <a:t>Precision</a:t>
                      </a:r>
                      <a:endParaRPr lang="en-US"/>
                    </a:p>
                  </a:txBody>
                  <a:tcPr/>
                </a:tc>
              </a:tr>
              <a:tr h="370840">
                <a:tc>
                  <a:txBody>
                    <a:bodyPr/>
                    <a:lstStyle/>
                    <a:p>
                      <a:pPr algn="ctr"/>
                      <a:r>
                        <a:rPr lang="en-US" smtClean="0"/>
                        <a:t>1</a:t>
                      </a:r>
                      <a:endParaRPr lang="en-US"/>
                    </a:p>
                  </a:txBody>
                  <a:tcPr/>
                </a:tc>
                <a:tc>
                  <a:txBody>
                    <a:bodyPr/>
                    <a:lstStyle/>
                    <a:p>
                      <a:pPr algn="ctr"/>
                      <a:r>
                        <a:rPr lang="en-US" smtClean="0"/>
                        <a:t>15</a:t>
                      </a:r>
                      <a:endParaRPr lang="en-US"/>
                    </a:p>
                  </a:txBody>
                  <a:tcPr/>
                </a:tc>
                <a:tc>
                  <a:txBody>
                    <a:bodyPr/>
                    <a:lstStyle/>
                    <a:p>
                      <a:pPr algn="ctr"/>
                      <a:r>
                        <a:rPr lang="en-US" smtClean="0"/>
                        <a:t>29.65</a:t>
                      </a:r>
                      <a:endParaRPr lang="en-US"/>
                    </a:p>
                  </a:txBody>
                  <a:tcPr/>
                </a:tc>
                <a:tc>
                  <a:txBody>
                    <a:bodyPr/>
                    <a:lstStyle/>
                    <a:p>
                      <a:pPr algn="ctr"/>
                      <a:r>
                        <a:rPr lang="en-US" smtClean="0"/>
                        <a:t>0.5109</a:t>
                      </a:r>
                      <a:endParaRPr lang="en-US"/>
                    </a:p>
                  </a:txBody>
                  <a:tcPr/>
                </a:tc>
              </a:tr>
              <a:tr h="370840">
                <a:tc>
                  <a:txBody>
                    <a:bodyPr/>
                    <a:lstStyle/>
                    <a:p>
                      <a:pPr algn="ctr"/>
                      <a:r>
                        <a:rPr lang="en-US" smtClean="0"/>
                        <a:t>2</a:t>
                      </a:r>
                      <a:endParaRPr lang="en-US"/>
                    </a:p>
                  </a:txBody>
                  <a:tcPr/>
                </a:tc>
                <a:tc>
                  <a:txBody>
                    <a:bodyPr/>
                    <a:lstStyle/>
                    <a:p>
                      <a:pPr algn="ctr"/>
                      <a:r>
                        <a:rPr lang="en-US" smtClean="0"/>
                        <a:t>14</a:t>
                      </a:r>
                      <a:endParaRPr lang="en-US"/>
                    </a:p>
                  </a:txBody>
                  <a:tcPr/>
                </a:tc>
                <a:tc>
                  <a:txBody>
                    <a:bodyPr/>
                    <a:lstStyle/>
                    <a:p>
                      <a:pPr algn="ctr"/>
                      <a:r>
                        <a:rPr lang="en-US" smtClean="0"/>
                        <a:t>29.5</a:t>
                      </a:r>
                      <a:endParaRPr lang="en-US"/>
                    </a:p>
                  </a:txBody>
                  <a:tcPr/>
                </a:tc>
                <a:tc>
                  <a:txBody>
                    <a:bodyPr/>
                    <a:lstStyle/>
                    <a:p>
                      <a:pPr algn="ctr"/>
                      <a:r>
                        <a:rPr lang="en-US" smtClean="0"/>
                        <a:t>0.5050</a:t>
                      </a:r>
                      <a:endParaRPr lang="en-US"/>
                    </a:p>
                  </a:txBody>
                  <a:tcPr/>
                </a:tc>
              </a:tr>
              <a:tr h="370840">
                <a:tc>
                  <a:txBody>
                    <a:bodyPr/>
                    <a:lstStyle/>
                    <a:p>
                      <a:pPr algn="ctr"/>
                      <a:r>
                        <a:rPr lang="en-US" smtClean="0"/>
                        <a:t>3</a:t>
                      </a:r>
                      <a:endParaRPr lang="en-US"/>
                    </a:p>
                  </a:txBody>
                  <a:tcPr/>
                </a:tc>
                <a:tc>
                  <a:txBody>
                    <a:bodyPr/>
                    <a:lstStyle/>
                    <a:p>
                      <a:pPr algn="ctr"/>
                      <a:r>
                        <a:rPr lang="en-US" smtClean="0"/>
                        <a:t>13</a:t>
                      </a:r>
                      <a:endParaRPr lang="en-US"/>
                    </a:p>
                  </a:txBody>
                  <a:tcPr/>
                </a:tc>
                <a:tc>
                  <a:txBody>
                    <a:bodyPr/>
                    <a:lstStyle/>
                    <a:p>
                      <a:pPr algn="ctr"/>
                      <a:r>
                        <a:rPr lang="en-US" smtClean="0"/>
                        <a:t>21.15</a:t>
                      </a:r>
                      <a:endParaRPr lang="en-US"/>
                    </a:p>
                  </a:txBody>
                  <a:tcPr/>
                </a:tc>
                <a:tc>
                  <a:txBody>
                    <a:bodyPr/>
                    <a:lstStyle/>
                    <a:p>
                      <a:pPr algn="ctr"/>
                      <a:r>
                        <a:rPr lang="en-US" smtClean="0"/>
                        <a:t>0.6737</a:t>
                      </a:r>
                      <a:endParaRPr lang="en-US"/>
                    </a:p>
                  </a:txBody>
                  <a:tcPr/>
                </a:tc>
              </a:tr>
              <a:tr h="370840">
                <a:tc>
                  <a:txBody>
                    <a:bodyPr/>
                    <a:lstStyle/>
                    <a:p>
                      <a:pPr algn="ctr"/>
                      <a:r>
                        <a:rPr lang="en-US" smtClean="0"/>
                        <a:t>4</a:t>
                      </a:r>
                      <a:endParaRPr lang="en-US"/>
                    </a:p>
                  </a:txBody>
                  <a:tcPr/>
                </a:tc>
                <a:tc>
                  <a:txBody>
                    <a:bodyPr/>
                    <a:lstStyle/>
                    <a:p>
                      <a:pPr algn="ctr"/>
                      <a:r>
                        <a:rPr lang="en-US" smtClean="0"/>
                        <a:t>7</a:t>
                      </a:r>
                      <a:endParaRPr lang="en-US"/>
                    </a:p>
                  </a:txBody>
                  <a:tcPr/>
                </a:tc>
                <a:tc>
                  <a:txBody>
                    <a:bodyPr/>
                    <a:lstStyle/>
                    <a:p>
                      <a:pPr algn="ctr"/>
                      <a:r>
                        <a:rPr lang="en-US" smtClean="0"/>
                        <a:t>9.3</a:t>
                      </a:r>
                      <a:endParaRPr lang="en-US"/>
                    </a:p>
                  </a:txBody>
                  <a:tcPr/>
                </a:tc>
                <a:tc>
                  <a:txBody>
                    <a:bodyPr/>
                    <a:lstStyle/>
                    <a:p>
                      <a:pPr algn="ctr"/>
                      <a:r>
                        <a:rPr lang="en-US" smtClean="0"/>
                        <a:t>0.5483</a:t>
                      </a:r>
                      <a:endParaRPr lang="en-US"/>
                    </a:p>
                  </a:txBody>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tiếp</a:t>
            </a:r>
            <a:r>
              <a:rPr lang="en-US" dirty="0" smtClean="0"/>
              <a:t> </a:t>
            </a:r>
            <a:r>
              <a:rPr lang="en-US" dirty="0" err="1" smtClean="0"/>
              <a:t>cận</a:t>
            </a:r>
            <a:endParaRPr lang="en-US" dirty="0"/>
          </a:p>
        </p:txBody>
      </p:sp>
      <p:pic>
        <p:nvPicPr>
          <p:cNvPr id="44033" name="Picture 1"/>
          <p:cNvPicPr>
            <a:picLocks noChangeAspect="1" noChangeArrowheads="1"/>
          </p:cNvPicPr>
          <p:nvPr/>
        </p:nvPicPr>
        <p:blipFill>
          <a:blip r:embed="rId3" cstate="print"/>
          <a:srcRect/>
          <a:stretch>
            <a:fillRect/>
          </a:stretch>
        </p:blipFill>
        <p:spPr bwMode="auto">
          <a:xfrm>
            <a:off x="76200" y="1981200"/>
            <a:ext cx="1816497" cy="1268246"/>
          </a:xfrm>
          <a:prstGeom prst="rect">
            <a:avLst/>
          </a:prstGeom>
          <a:noFill/>
          <a:ln w="9525">
            <a:noFill/>
            <a:miter lim="800000"/>
            <a:headEnd/>
            <a:tailEnd/>
          </a:ln>
          <a:effectLst/>
        </p:spPr>
      </p:pic>
      <p:pic>
        <p:nvPicPr>
          <p:cNvPr id="44035" name="Picture 3"/>
          <p:cNvPicPr>
            <a:picLocks noChangeAspect="1" noChangeArrowheads="1"/>
          </p:cNvPicPr>
          <p:nvPr/>
        </p:nvPicPr>
        <p:blipFill>
          <a:blip r:embed="rId4" cstate="print"/>
          <a:srcRect/>
          <a:stretch>
            <a:fillRect/>
          </a:stretch>
        </p:blipFill>
        <p:spPr bwMode="auto">
          <a:xfrm>
            <a:off x="2867025" y="1981200"/>
            <a:ext cx="2085975" cy="1297097"/>
          </a:xfrm>
          <a:prstGeom prst="rect">
            <a:avLst/>
          </a:prstGeom>
          <a:noFill/>
          <a:ln w="9525">
            <a:noFill/>
            <a:miter lim="800000"/>
            <a:headEnd/>
            <a:tailEnd/>
          </a:ln>
          <a:effectLst/>
        </p:spPr>
      </p:pic>
      <p:pic>
        <p:nvPicPr>
          <p:cNvPr id="44037" name="Picture 5"/>
          <p:cNvPicPr>
            <a:picLocks noChangeAspect="1" noChangeArrowheads="1"/>
          </p:cNvPicPr>
          <p:nvPr/>
        </p:nvPicPr>
        <p:blipFill>
          <a:blip r:embed="rId5" cstate="print"/>
          <a:srcRect/>
          <a:stretch>
            <a:fillRect/>
          </a:stretch>
        </p:blipFill>
        <p:spPr bwMode="auto">
          <a:xfrm>
            <a:off x="6936313" y="1981200"/>
            <a:ext cx="2131487" cy="1312268"/>
          </a:xfrm>
          <a:prstGeom prst="rect">
            <a:avLst/>
          </a:prstGeom>
          <a:noFill/>
          <a:ln w="9525">
            <a:noFill/>
            <a:miter lim="800000"/>
            <a:headEnd/>
            <a:tailEnd/>
          </a:ln>
          <a:effectLst/>
        </p:spPr>
      </p:pic>
      <p:pic>
        <p:nvPicPr>
          <p:cNvPr id="44039" name="Picture 7"/>
          <p:cNvPicPr>
            <a:picLocks noChangeAspect="1" noChangeArrowheads="1"/>
          </p:cNvPicPr>
          <p:nvPr/>
        </p:nvPicPr>
        <p:blipFill>
          <a:blip r:embed="rId6" cstate="print"/>
          <a:srcRect/>
          <a:stretch>
            <a:fillRect/>
          </a:stretch>
        </p:blipFill>
        <p:spPr bwMode="auto">
          <a:xfrm>
            <a:off x="6934200" y="5065429"/>
            <a:ext cx="2055634" cy="1259171"/>
          </a:xfrm>
          <a:prstGeom prst="rect">
            <a:avLst/>
          </a:prstGeom>
          <a:noFill/>
          <a:ln w="9525">
            <a:noFill/>
            <a:miter lim="800000"/>
            <a:headEnd/>
            <a:tailEnd/>
          </a:ln>
          <a:effectLst/>
        </p:spPr>
      </p:pic>
      <p:sp>
        <p:nvSpPr>
          <p:cNvPr id="16" name="TextBox 15"/>
          <p:cNvSpPr txBox="1"/>
          <p:nvPr/>
        </p:nvSpPr>
        <p:spPr>
          <a:xfrm>
            <a:off x="5151740" y="1905000"/>
            <a:ext cx="133882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Hair Blobs</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181600" y="2286000"/>
            <a:ext cx="1447800" cy="762000"/>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9" name="Down Arrow 18"/>
          <p:cNvSpPr/>
          <p:nvPr/>
        </p:nvSpPr>
        <p:spPr>
          <a:xfrm>
            <a:off x="7620000" y="3505200"/>
            <a:ext cx="762000" cy="1295400"/>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TextBox 19"/>
          <p:cNvSpPr txBox="1"/>
          <p:nvPr/>
        </p:nvSpPr>
        <p:spPr>
          <a:xfrm>
            <a:off x="6096000" y="3810000"/>
            <a:ext cx="1454244"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SVM 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1" name="TextBox 20"/>
          <p:cNvSpPr txBox="1"/>
          <p:nvPr/>
        </p:nvSpPr>
        <p:spPr>
          <a:xfrm>
            <a:off x="5891813" y="4888468"/>
            <a:ext cx="889987"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2" name="Right Arrow 21"/>
          <p:cNvSpPr/>
          <p:nvPr/>
        </p:nvSpPr>
        <p:spPr>
          <a:xfrm>
            <a:off x="2057400" y="2362200"/>
            <a:ext cx="762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TextBox 22"/>
          <p:cNvSpPr txBox="1"/>
          <p:nvPr/>
        </p:nvSpPr>
        <p:spPr>
          <a:xfrm>
            <a:off x="1981200" y="1916668"/>
            <a:ext cx="877163"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Frame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4" name="Left Arrow 23"/>
          <p:cNvSpPr/>
          <p:nvPr/>
        </p:nvSpPr>
        <p:spPr>
          <a:xfrm>
            <a:off x="5791200" y="5410200"/>
            <a:ext cx="914400" cy="609600"/>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5" name="Rectangle 24"/>
          <p:cNvSpPr/>
          <p:nvPr/>
        </p:nvSpPr>
        <p:spPr>
          <a:xfrm>
            <a:off x="2743200" y="1752600"/>
            <a:ext cx="2362200" cy="1676400"/>
          </a:xfrm>
          <a:prstGeom prst="rect">
            <a:avLst/>
          </a:prstGeom>
          <a:noFill/>
          <a:ln w="1016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
          <p:cNvPicPr>
            <a:picLocks noChangeAspect="1" noChangeArrowheads="1"/>
          </p:cNvPicPr>
          <p:nvPr/>
        </p:nvPicPr>
        <p:blipFill>
          <a:blip r:embed="rId7" cstate="print"/>
          <a:srcRect/>
          <a:stretch>
            <a:fillRect/>
          </a:stretch>
        </p:blipFill>
        <p:spPr bwMode="auto">
          <a:xfrm>
            <a:off x="3676650" y="5029200"/>
            <a:ext cx="180975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3.33333E-6 2.22222E-6 L 0.4375 2.22222E-6 " pathEditMode="relative" rAng="0" ptsTypes="AA">
                                      <p:cBhvr>
                                        <p:cTn id="6" dur="2000" fill="hold"/>
                                        <p:tgtEl>
                                          <p:spTgt spid="25"/>
                                        </p:tgtEl>
                                        <p:attrNameLst>
                                          <p:attrName>ppt_x</p:attrName>
                                          <p:attrName>ppt_y</p:attrName>
                                        </p:attrNameLst>
                                      </p:cBhvr>
                                      <p:rCtr x="2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r>
              <a:rPr lang="en-US" dirty="0" err="1" smtClean="0"/>
              <a:t>Mục</a:t>
            </a:r>
            <a:r>
              <a:rPr lang="en-US" dirty="0" smtClean="0"/>
              <a:t> </a:t>
            </a:r>
            <a:r>
              <a:rPr lang="en-US" dirty="0" err="1" smtClean="0"/>
              <a:t>tiêu</a:t>
            </a:r>
            <a:r>
              <a:rPr lang="en-US" dirty="0" smtClean="0"/>
              <a:t>:</a:t>
            </a:r>
          </a:p>
          <a:p>
            <a:pPr lvl="1"/>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của</a:t>
            </a:r>
            <a:r>
              <a:rPr lang="en-US" dirty="0" smtClean="0"/>
              <a:t> </a:t>
            </a:r>
            <a:r>
              <a:rPr lang="en-US" dirty="0" err="1" smtClean="0"/>
              <a:t>người</a:t>
            </a:r>
            <a:endParaRPr lang="en-US"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1905000" y="2362200"/>
          <a:ext cx="64770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chính</a:t>
            </a:r>
            <a:r>
              <a:rPr lang="en-US" dirty="0" smtClean="0"/>
              <a:t> </a:t>
            </a:r>
            <a:r>
              <a:rPr lang="en-US" dirty="0" err="1" smtClean="0"/>
              <a:t>của</a:t>
            </a:r>
            <a:r>
              <a:rPr lang="en-US" dirty="0" smtClean="0"/>
              <a:t> </a:t>
            </a:r>
            <a:r>
              <a:rPr lang="en-US" dirty="0" err="1" smtClean="0"/>
              <a:t>phương</a:t>
            </a:r>
            <a:r>
              <a:rPr lang="en-US" dirty="0" smtClean="0"/>
              <a:t> </a:t>
            </a:r>
            <a:r>
              <a:rPr lang="en-US" dirty="0" err="1" smtClean="0"/>
              <a:t>pháp</a:t>
            </a:r>
            <a:endParaRPr lang="en-US" dirty="0"/>
          </a:p>
        </p:txBody>
      </p:sp>
      <p:pic>
        <p:nvPicPr>
          <p:cNvPr id="9" name="Picture 1"/>
          <p:cNvPicPr>
            <a:picLocks noChangeAspect="1" noChangeArrowheads="1"/>
          </p:cNvPicPr>
          <p:nvPr/>
        </p:nvPicPr>
        <p:blipFill>
          <a:blip r:embed="rId8" cstate="print"/>
          <a:srcRect/>
          <a:stretch>
            <a:fillRect/>
          </a:stretch>
        </p:blipFill>
        <p:spPr bwMode="auto">
          <a:xfrm>
            <a:off x="2209800" y="2209800"/>
            <a:ext cx="2514600" cy="15793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2"/>
          <p:cNvPicPr>
            <a:picLocks noChangeAspect="1" noChangeArrowheads="1"/>
          </p:cNvPicPr>
          <p:nvPr/>
        </p:nvPicPr>
        <p:blipFill>
          <a:blip r:embed="rId9" cstate="print"/>
          <a:srcRect/>
          <a:stretch>
            <a:fillRect/>
          </a:stretch>
        </p:blipFill>
        <p:spPr bwMode="auto">
          <a:xfrm>
            <a:off x="2133600" y="4495800"/>
            <a:ext cx="2590800" cy="16979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Histogram of gradient (HOG)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424801" y="304800"/>
            <a:ext cx="8228160" cy="840121"/>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dirty="0" smtClean="0"/>
              <a:t>Histogram of gradient (HOG)</a:t>
            </a:r>
          </a:p>
        </p:txBody>
      </p:sp>
      <p:sp>
        <p:nvSpPr>
          <p:cNvPr id="5123" name="Rectangle 2"/>
          <p:cNvSpPr>
            <a:spLocks noGrp="1" noChangeArrowheads="1"/>
          </p:cNvSpPr>
          <p:nvPr>
            <p:ph type="body" idx="1"/>
          </p:nvPr>
        </p:nvSpPr>
        <p:spPr>
          <a:xfrm>
            <a:off x="456481" y="1604329"/>
            <a:ext cx="8228160" cy="4526396"/>
          </a:xfrm>
        </p:spPr>
        <p:txBody>
          <a:bodyPr/>
          <a:lstStyle/>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HOG: </a:t>
            </a:r>
            <a:r>
              <a:rPr lang="en-US" dirty="0" err="1" smtClean="0"/>
              <a:t>đặc</a:t>
            </a:r>
            <a:r>
              <a:rPr lang="en-US" dirty="0" smtClean="0"/>
              <a:t> </a:t>
            </a:r>
            <a:r>
              <a:rPr lang="en-US" dirty="0" err="1" smtClean="0"/>
              <a:t>trưng</a:t>
            </a:r>
            <a:r>
              <a:rPr lang="en-US" dirty="0" smtClean="0"/>
              <a:t> </a:t>
            </a:r>
            <a:r>
              <a:rPr lang="en-US" dirty="0" err="1" smtClean="0"/>
              <a:t>được</a:t>
            </a:r>
            <a:r>
              <a:rPr lang="en-US" dirty="0" smtClean="0"/>
              <a:t> </a:t>
            </a:r>
            <a:r>
              <a:rPr lang="en-US" dirty="0" err="1" smtClean="0"/>
              <a:t>dùng</a:t>
            </a:r>
            <a:r>
              <a:rPr lang="en-US" dirty="0" smtClean="0"/>
              <a:t> </a:t>
            </a:r>
            <a:r>
              <a:rPr lang="en-US" dirty="0" err="1" smtClean="0"/>
              <a:t>nhiều</a:t>
            </a:r>
            <a:r>
              <a:rPr lang="en-US" dirty="0" smtClean="0"/>
              <a:t> </a:t>
            </a:r>
            <a:r>
              <a:rPr lang="en-US" dirty="0" err="1" smtClean="0"/>
              <a:t>trong</a:t>
            </a:r>
            <a:r>
              <a:rPr lang="en-US" dirty="0" smtClean="0"/>
              <a:t> </a:t>
            </a:r>
            <a:r>
              <a:rPr lang="en-US" dirty="0" err="1" smtClean="0"/>
              <a:t>lĩnh</a:t>
            </a:r>
            <a:r>
              <a:rPr lang="en-US" dirty="0" smtClean="0"/>
              <a:t> </a:t>
            </a:r>
            <a:r>
              <a:rPr lang="en-US" dirty="0" err="1" smtClean="0"/>
              <a:t>vực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đối</a:t>
            </a:r>
            <a:r>
              <a:rPr lang="en-US" dirty="0" smtClean="0"/>
              <a:t> </a:t>
            </a:r>
            <a:r>
              <a:rPr lang="en-US" dirty="0" err="1" smtClean="0"/>
              <a:t>tượng</a:t>
            </a:r>
            <a:r>
              <a:rPr lang="en-US" dirty="0" smtClean="0"/>
              <a:t>. </a:t>
            </a:r>
          </a:p>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err="1" smtClean="0"/>
              <a:t>Đề</a:t>
            </a:r>
            <a:r>
              <a:rPr lang="en-US" dirty="0" smtClean="0"/>
              <a:t> </a:t>
            </a:r>
            <a:r>
              <a:rPr lang="en-US" dirty="0" err="1" smtClean="0"/>
              <a:t>xuất</a:t>
            </a:r>
            <a:r>
              <a:rPr lang="en-US" dirty="0" smtClean="0"/>
              <a:t> </a:t>
            </a:r>
            <a:r>
              <a:rPr lang="en-US" dirty="0" err="1" smtClean="0"/>
              <a:t>bởi</a:t>
            </a:r>
            <a:r>
              <a:rPr lang="en-US" dirty="0" smtClean="0"/>
              <a:t> Bill </a:t>
            </a:r>
            <a:r>
              <a:rPr lang="en-US" dirty="0" err="1" smtClean="0"/>
              <a:t>Triggs</a:t>
            </a:r>
            <a:r>
              <a:rPr lang="en-US" dirty="0" smtClean="0"/>
              <a:t> </a:t>
            </a:r>
            <a:r>
              <a:rPr lang="en-US" dirty="0" err="1" smtClean="0"/>
              <a:t>và</a:t>
            </a:r>
            <a:r>
              <a:rPr lang="en-US" dirty="0" smtClean="0"/>
              <a:t> Navel </a:t>
            </a:r>
            <a:r>
              <a:rPr lang="en-US" dirty="0" err="1" smtClean="0"/>
              <a:t>Dalal</a:t>
            </a:r>
            <a:r>
              <a:rPr lang="en-US" dirty="0" smtClean="0"/>
              <a:t> </a:t>
            </a:r>
            <a:r>
              <a:rPr lang="en-US" dirty="0" err="1" smtClean="0"/>
              <a:t>vào</a:t>
            </a:r>
            <a:r>
              <a:rPr lang="en-US" dirty="0" smtClean="0"/>
              <a:t> </a:t>
            </a:r>
            <a:r>
              <a:rPr lang="en-US" dirty="0" err="1" smtClean="0"/>
              <a:t>năm</a:t>
            </a:r>
            <a:r>
              <a:rPr lang="en-US" dirty="0" smtClean="0"/>
              <a:t> 2005 </a:t>
            </a:r>
            <a:r>
              <a:rPr lang="en-US" dirty="0" err="1" smtClean="0"/>
              <a:t>tại</a:t>
            </a:r>
            <a:r>
              <a:rPr lang="en-US" dirty="0" smtClean="0"/>
              <a:t> </a:t>
            </a:r>
            <a:r>
              <a:rPr lang="en-US" dirty="0" err="1" smtClean="0"/>
              <a:t>viện</a:t>
            </a:r>
            <a:r>
              <a:rPr lang="en-US" dirty="0" smtClean="0"/>
              <a:t> </a:t>
            </a:r>
            <a:r>
              <a:rPr lang="en-US" dirty="0" err="1" smtClean="0"/>
              <a:t>nghiên</a:t>
            </a:r>
            <a:r>
              <a:rPr lang="en-US" dirty="0" smtClean="0"/>
              <a:t> </a:t>
            </a:r>
            <a:r>
              <a:rPr lang="en-US" dirty="0" err="1" smtClean="0"/>
              <a:t>cứu</a:t>
            </a:r>
            <a:r>
              <a:rPr lang="en-US" dirty="0" smtClean="0"/>
              <a:t> INRIA</a:t>
            </a:r>
            <a:endParaRPr lang="fi-FI" u="sng" dirty="0" smtClean="0"/>
          </a:p>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u="sng" dirty="0" smtClean="0"/>
              <a:t>Ý tưởng</a:t>
            </a:r>
            <a:r>
              <a:rPr lang="fi-FI" dirty="0" smtClean="0"/>
              <a:t>:	hình dạng và trạng thái xuất hiện (appearance) của vật có thể được đặc trưng bằng sự phân bố về gradient và hướng của cạnh (edge direction).</a:t>
            </a:r>
          </a:p>
        </p:txBody>
      </p:sp>
      <p:sp>
        <p:nvSpPr>
          <p:cNvPr id="5124" name="Slide Number Placeholder 3"/>
          <p:cNvSpPr>
            <a:spLocks noGrp="1"/>
          </p:cNvSpPr>
          <p:nvPr>
            <p:ph type="sldNum" sz="quarter" idx="12"/>
          </p:nvPr>
        </p:nvSpPr>
        <p:spPr>
          <a:noFill/>
        </p:spPr>
        <p:txBody>
          <a:bodyPr/>
          <a:lstStyle/>
          <a:p>
            <a:fld id="{29BB195A-C534-455B-AA63-3806E3A9894F}" type="slidenum">
              <a:rPr lang="fi-FI" smtClean="0">
                <a:ea typeface="DejaVu Sans" charset="0"/>
              </a:rPr>
              <a:pPr/>
              <a:t>22</a:t>
            </a:fld>
            <a:endParaRPr lang="fi-FI" smtClean="0">
              <a:ea typeface="DejaVu Sans"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r>
              <a:rPr lang="fi-FI" smtClean="0"/>
              <a:t>Rút trích đặc trưng</a:t>
            </a:r>
            <a:endParaRPr lang="en-US" dirty="0" smtClean="0"/>
          </a:p>
        </p:txBody>
      </p:sp>
      <p:sp>
        <p:nvSpPr>
          <p:cNvPr id="6147" name="Rectangle 2"/>
          <p:cNvSpPr>
            <a:spLocks noGrp="1" noChangeArrowheads="1"/>
          </p:cNvSpPr>
          <p:nvPr>
            <p:ph type="body" idx="1"/>
          </p:nvPr>
        </p:nvSpPr>
        <p:spPr/>
        <p:txBody>
          <a:bodyPr/>
          <a:lstStyle/>
          <a:p>
            <a:pPr lvl="1"/>
            <a:r>
              <a:rPr lang="fi-FI" dirty="0" smtClean="0"/>
              <a:t>Tính toán HOG</a:t>
            </a:r>
          </a:p>
          <a:p>
            <a:pPr lvl="2"/>
            <a:r>
              <a:rPr lang="fi-FI" dirty="0" smtClean="0"/>
              <a:t>Chuẩn hóa ảnh</a:t>
            </a:r>
          </a:p>
          <a:p>
            <a:pPr lvl="2"/>
            <a:r>
              <a:rPr lang="fi-FI" dirty="0" smtClean="0"/>
              <a:t>Tính gradient</a:t>
            </a:r>
          </a:p>
          <a:p>
            <a:pPr lvl="2"/>
            <a:r>
              <a:rPr lang="fi-FI" dirty="0" smtClean="0"/>
              <a:t>Tính HOG cho từng cell</a:t>
            </a:r>
          </a:p>
          <a:p>
            <a:pPr lvl="1"/>
            <a:r>
              <a:rPr lang="fi-FI" dirty="0" smtClean="0"/>
              <a:t>Thu thập HOG</a:t>
            </a:r>
          </a:p>
          <a:p>
            <a:pPr lvl="2"/>
            <a:r>
              <a:rPr lang="fi-FI" dirty="0" smtClean="0"/>
              <a:t>Tính và chuẩn hóa vector đặc trưng cho từng block </a:t>
            </a:r>
          </a:p>
          <a:p>
            <a:pPr lvl="2"/>
            <a:r>
              <a:rPr lang="fi-FI" dirty="0" smtClean="0"/>
              <a:t>Thu thập các đặc trưng HOG cho các cửa sổ</a:t>
            </a:r>
          </a:p>
          <a:p>
            <a:endParaRPr lang="fi-FI" dirty="0" smtClean="0"/>
          </a:p>
          <a:p>
            <a:endParaRPr lang="fi-FI" dirty="0" smtClean="0"/>
          </a:p>
        </p:txBody>
      </p:sp>
      <p:sp>
        <p:nvSpPr>
          <p:cNvPr id="6150" name="Slide Number Placeholder 5"/>
          <p:cNvSpPr>
            <a:spLocks noGrp="1"/>
          </p:cNvSpPr>
          <p:nvPr>
            <p:ph type="sldNum" sz="quarter" idx="12"/>
          </p:nvPr>
        </p:nvSpPr>
        <p:spPr/>
        <p:txBody>
          <a:bodyPr/>
          <a:lstStyle/>
          <a:p>
            <a:fld id="{7123A162-20FF-4C59-8904-772CC94F1AD3}" type="slidenum">
              <a:rPr lang="fi-FI" smtClean="0"/>
              <a:pPr/>
              <a:t>23</a:t>
            </a:fld>
            <a:endParaRPr lang="fi-FI"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a:r>
              <a:rPr lang="en-US" smtClean="0"/>
              <a:t>Chuẩn hóa ảnh</a:t>
            </a:r>
          </a:p>
        </p:txBody>
      </p:sp>
      <p:sp>
        <p:nvSpPr>
          <p:cNvPr id="7171" name="Content Placeholder 2"/>
          <p:cNvSpPr>
            <a:spLocks noGrp="1"/>
          </p:cNvSpPr>
          <p:nvPr>
            <p:ph idx="1"/>
          </p:nvPr>
        </p:nvSpPr>
        <p:spPr>
          <a:xfrm>
            <a:off x="456481" y="1604329"/>
            <a:ext cx="3791520" cy="4870591"/>
          </a:xfrm>
        </p:spPr>
        <p:txBody>
          <a:bodyPr/>
          <a:lstStyle/>
          <a:p>
            <a:pPr eaLnBrk="1">
              <a:buFont typeface="Wingdings" charset="2"/>
              <a:buChar char="§"/>
            </a:pPr>
            <a:r>
              <a:rPr lang="en-US" dirty="0" err="1" smtClean="0"/>
              <a:t>Cân</a:t>
            </a:r>
            <a:r>
              <a:rPr lang="en-US" dirty="0" smtClean="0"/>
              <a:t> </a:t>
            </a:r>
            <a:r>
              <a:rPr lang="en-US" dirty="0" err="1" smtClean="0"/>
              <a:t>bằng</a:t>
            </a:r>
            <a:r>
              <a:rPr lang="en-US" dirty="0" smtClean="0"/>
              <a:t> Histogram</a:t>
            </a:r>
          </a:p>
          <a:p>
            <a:pPr eaLnBrk="1">
              <a:buFont typeface="Wingdings" charset="2"/>
              <a:buChar char="§"/>
            </a:pPr>
            <a:r>
              <a:rPr lang="en-US" dirty="0" err="1" smtClean="0"/>
              <a:t>Làm</a:t>
            </a:r>
            <a:r>
              <a:rPr lang="en-US" dirty="0" smtClean="0"/>
              <a:t> </a:t>
            </a:r>
            <a:r>
              <a:rPr lang="en-US" dirty="0" err="1" smtClean="0"/>
              <a:t>giảm</a:t>
            </a:r>
            <a:r>
              <a:rPr lang="en-US" dirty="0" smtClean="0"/>
              <a:t> </a:t>
            </a:r>
            <a:r>
              <a:rPr lang="en-US" dirty="0" err="1" smtClean="0"/>
              <a:t>đi</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a:t>
            </a:r>
            <a:r>
              <a:rPr lang="en-US" dirty="0" err="1" smtClean="0"/>
              <a:t>sự</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ánh</a:t>
            </a:r>
            <a:r>
              <a:rPr lang="en-US" dirty="0" smtClean="0"/>
              <a:t> </a:t>
            </a:r>
            <a:r>
              <a:rPr lang="en-US" dirty="0" err="1" smtClean="0"/>
              <a:t>sáng</a:t>
            </a:r>
            <a:r>
              <a:rPr lang="en-US" dirty="0" smtClean="0"/>
              <a:t> </a:t>
            </a:r>
            <a:r>
              <a:rPr lang="en-US" dirty="0" err="1" smtClean="0"/>
              <a:t>và</a:t>
            </a:r>
            <a:r>
              <a:rPr lang="en-US" dirty="0" smtClean="0"/>
              <a:t> shadowing ( </a:t>
            </a:r>
            <a:r>
              <a:rPr lang="en-US" dirty="0" err="1" smtClean="0"/>
              <a:t>che</a:t>
            </a:r>
            <a:r>
              <a:rPr lang="en-US" dirty="0" smtClean="0"/>
              <a:t> </a:t>
            </a:r>
            <a:r>
              <a:rPr lang="en-US" dirty="0" err="1" smtClean="0"/>
              <a:t>chắn</a:t>
            </a:r>
            <a:r>
              <a:rPr lang="en-US" dirty="0" smtClean="0"/>
              <a:t>)</a:t>
            </a:r>
          </a:p>
          <a:p>
            <a:pPr eaLnBrk="1">
              <a:buFont typeface="Wingdings" charset="2"/>
              <a:buChar char="§"/>
            </a:pPr>
            <a:endParaRPr lang="en-US" dirty="0" smtClean="0"/>
          </a:p>
          <a:p>
            <a:pPr eaLnBrk="1">
              <a:buFont typeface="Times New Roman" pitchFamily="16" charset="0"/>
              <a:buNone/>
            </a:pPr>
            <a:endParaRPr lang="en-US" dirty="0" smtClean="0"/>
          </a:p>
        </p:txBody>
      </p:sp>
      <p:sp>
        <p:nvSpPr>
          <p:cNvPr id="7173" name="Slide Number Placeholder 4"/>
          <p:cNvSpPr>
            <a:spLocks noGrp="1"/>
          </p:cNvSpPr>
          <p:nvPr>
            <p:ph type="sldNum" sz="quarter" idx="12"/>
          </p:nvPr>
        </p:nvSpPr>
        <p:spPr>
          <a:noFill/>
        </p:spPr>
        <p:txBody>
          <a:bodyPr/>
          <a:lstStyle/>
          <a:p>
            <a:fld id="{912AB325-529E-42A4-BE37-71201BEB2D0E}" type="slidenum">
              <a:rPr lang="fi-FI" smtClean="0">
                <a:ea typeface="DejaVu Sans" charset="0"/>
              </a:rPr>
              <a:pPr/>
              <a:t>24</a:t>
            </a:fld>
            <a:endParaRPr lang="fi-FI" smtClean="0">
              <a:ea typeface="DejaVu Sans" charset="0"/>
            </a:endParaRPr>
          </a:p>
        </p:txBody>
      </p:sp>
      <p:pic>
        <p:nvPicPr>
          <p:cNvPr id="6" name="Picture 5"/>
          <p:cNvPicPr/>
          <p:nvPr/>
        </p:nvPicPr>
        <p:blipFill>
          <a:blip r:embed="rId3" cstate="print"/>
          <a:srcRect/>
          <a:stretch>
            <a:fillRect/>
          </a:stretch>
        </p:blipFill>
        <p:spPr bwMode="auto">
          <a:xfrm>
            <a:off x="4181475" y="1209675"/>
            <a:ext cx="4886325"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4267200" y="2209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itle 1"/>
          <p:cNvSpPr>
            <a:spLocks noGrp="1"/>
          </p:cNvSpPr>
          <p:nvPr>
            <p:ph type="title"/>
          </p:nvPr>
        </p:nvSpPr>
        <p:spPr/>
        <p:txBody>
          <a:bodyPr/>
          <a:lstStyle/>
          <a:p>
            <a:pPr eaLnBrk="1"/>
            <a:r>
              <a:rPr lang="en-US" smtClean="0"/>
              <a:t>Tính gradient</a:t>
            </a:r>
          </a:p>
        </p:txBody>
      </p:sp>
      <p:sp>
        <p:nvSpPr>
          <p:cNvPr id="1029" name="Content Placeholder 2"/>
          <p:cNvSpPr>
            <a:spLocks noGrp="1"/>
          </p:cNvSpPr>
          <p:nvPr>
            <p:ph idx="1"/>
          </p:nvPr>
        </p:nvSpPr>
        <p:spPr/>
        <p:txBody>
          <a:bodyPr/>
          <a:lstStyle/>
          <a:p>
            <a:pPr eaLnBrk="1">
              <a:buFont typeface="Times New Roman" pitchFamily="16" charset="0"/>
              <a:buNone/>
            </a:pPr>
            <a:r>
              <a:rPr lang="en-US" smtClean="0"/>
              <a:t>Lấy gradient theo chiều x:</a:t>
            </a:r>
          </a:p>
          <a:p>
            <a:pPr eaLnBrk="1">
              <a:buFont typeface="Times New Roman" pitchFamily="16" charset="0"/>
              <a:buNone/>
            </a:pPr>
            <a:r>
              <a:rPr lang="en-US" smtClean="0">
                <a:sym typeface="Wingdings" charset="2"/>
              </a:rPr>
              <a:t> Ảnh X-Gradient </a:t>
            </a: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r>
              <a:rPr lang="en-US" smtClean="0"/>
              <a:t>Lấy gradient theo chiều y:</a:t>
            </a:r>
          </a:p>
          <a:p>
            <a:pPr eaLnBrk="1">
              <a:buFont typeface="Times New Roman" pitchFamily="16" charset="0"/>
              <a:buNone/>
            </a:pPr>
            <a:r>
              <a:rPr lang="en-US" smtClean="0">
                <a:sym typeface="Wingdings" charset="2"/>
              </a:rPr>
              <a:t> Ảnh Y-Gradient</a:t>
            </a:r>
            <a:endParaRPr lang="en-US" smtClean="0"/>
          </a:p>
        </p:txBody>
      </p:sp>
      <p:graphicFrame>
        <p:nvGraphicFramePr>
          <p:cNvPr id="1026" name="Object 2"/>
          <p:cNvGraphicFramePr>
            <a:graphicFrameLocks noChangeAspect="1"/>
          </p:cNvGraphicFramePr>
          <p:nvPr/>
        </p:nvGraphicFramePr>
        <p:xfrm>
          <a:off x="3729601" y="5113977"/>
          <a:ext cx="712800" cy="1479035"/>
        </p:xfrm>
        <a:graphic>
          <a:graphicData uri="http://schemas.openxmlformats.org/presentationml/2006/ole">
            <p:oleObj spid="_x0000_s17410" name="Equation" r:id="rId4" imgW="342720" imgH="711000" progId="Equation.3">
              <p:embed/>
            </p:oleObj>
          </a:graphicData>
        </a:graphic>
      </p:graphicFrame>
      <p:graphicFrame>
        <p:nvGraphicFramePr>
          <p:cNvPr id="1027" name="Object 3"/>
          <p:cNvGraphicFramePr>
            <a:graphicFrameLocks noChangeAspect="1"/>
          </p:cNvGraphicFramePr>
          <p:nvPr/>
        </p:nvGraphicFramePr>
        <p:xfrm>
          <a:off x="1915200" y="2975353"/>
          <a:ext cx="1555200" cy="489651"/>
        </p:xfrm>
        <a:graphic>
          <a:graphicData uri="http://schemas.openxmlformats.org/presentationml/2006/ole">
            <p:oleObj spid="_x0000_s17411" name="Equation" r:id="rId5" imgW="685800" imgH="215640" progId="Equation.3">
              <p:embed/>
            </p:oleObj>
          </a:graphicData>
        </a:graphic>
      </p:graphicFrame>
      <p:sp>
        <p:nvSpPr>
          <p:cNvPr id="1031" name="Slide Number Placeholder 6"/>
          <p:cNvSpPr>
            <a:spLocks noGrp="1"/>
          </p:cNvSpPr>
          <p:nvPr>
            <p:ph type="sldNum" sz="quarter" idx="12"/>
          </p:nvPr>
        </p:nvSpPr>
        <p:spPr>
          <a:noFill/>
        </p:spPr>
        <p:txBody>
          <a:bodyPr/>
          <a:lstStyle/>
          <a:p>
            <a:fld id="{0375A066-F0AB-4391-BF69-5B55E3DEC821}" type="slidenum">
              <a:rPr lang="fi-FI" smtClean="0">
                <a:ea typeface="DejaVu Sans" charset="0"/>
              </a:rPr>
              <a:pPr/>
              <a:t>25</a:t>
            </a:fld>
            <a:endParaRPr lang="fi-FI" smtClean="0">
              <a:ea typeface="DejaVu Sans" charset="0"/>
            </a:endParaRPr>
          </a:p>
        </p:txBody>
      </p:sp>
      <p:pic>
        <p:nvPicPr>
          <p:cNvPr id="8" name="Picture 7"/>
          <p:cNvPicPr/>
          <p:nvPr/>
        </p:nvPicPr>
        <p:blipFill>
          <a:blip r:embed="rId6" cstate="print"/>
          <a:srcRect/>
          <a:stretch>
            <a:fillRect/>
          </a:stretch>
        </p:blipFill>
        <p:spPr bwMode="auto">
          <a:xfrm>
            <a:off x="5105400" y="1285875"/>
            <a:ext cx="3962400" cy="5191125"/>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181600" y="2971800"/>
            <a:ext cx="38862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TextBox 9"/>
          <p:cNvSpPr txBox="1"/>
          <p:nvPr/>
        </p:nvSpPr>
        <p:spPr>
          <a:xfrm>
            <a:off x="4391634"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a:r>
              <a:rPr lang="en-US" smtClean="0"/>
              <a:t>Tính gradient</a:t>
            </a:r>
          </a:p>
        </p:txBody>
      </p:sp>
      <p:sp>
        <p:nvSpPr>
          <p:cNvPr id="8195" name="Content Placeholder 2"/>
          <p:cNvSpPr>
            <a:spLocks noGrp="1"/>
          </p:cNvSpPr>
          <p:nvPr>
            <p:ph idx="1"/>
          </p:nvPr>
        </p:nvSpPr>
        <p:spPr/>
        <p:txBody>
          <a:bodyPr/>
          <a:lstStyle/>
          <a:p>
            <a:pPr eaLnBrk="1">
              <a:buFont typeface="Times New Roman" pitchFamily="16" charset="0"/>
              <a:buNone/>
            </a:pPr>
            <a:r>
              <a:rPr lang="en-US" smtClean="0"/>
              <a:t>Hướng (orientation)</a:t>
            </a:r>
          </a:p>
          <a:p>
            <a:pPr eaLnBrk="1">
              <a:buFont typeface="Times New Roman" pitchFamily="16" charset="0"/>
              <a:buNone/>
            </a:pPr>
            <a:r>
              <a:rPr lang="en-US" smtClean="0"/>
              <a:t>Biên độ (magnitude)</a:t>
            </a:r>
          </a:p>
        </p:txBody>
      </p:sp>
      <p:cxnSp>
        <p:nvCxnSpPr>
          <p:cNvPr id="8197" name="Straight Arrow Connector 5"/>
          <p:cNvCxnSpPr>
            <a:cxnSpLocks noChangeShapeType="1"/>
          </p:cNvCxnSpPr>
          <p:nvPr/>
        </p:nvCxnSpPr>
        <p:spPr bwMode="auto">
          <a:xfrm>
            <a:off x="1008001" y="3429001"/>
            <a:ext cx="2268000" cy="1440"/>
          </a:xfrm>
          <a:prstGeom prst="straightConnector1">
            <a:avLst/>
          </a:prstGeom>
          <a:noFill/>
          <a:ln w="9525" algn="ctr">
            <a:solidFill>
              <a:schemeClr val="tx1"/>
            </a:solidFill>
            <a:round/>
            <a:headEnd/>
            <a:tailEnd type="arrow" w="med" len="med"/>
          </a:ln>
        </p:spPr>
      </p:cxnSp>
      <p:cxnSp>
        <p:nvCxnSpPr>
          <p:cNvPr id="8198" name="Straight Arrow Connector 7"/>
          <p:cNvCxnSpPr>
            <a:cxnSpLocks noChangeShapeType="1"/>
          </p:cNvCxnSpPr>
          <p:nvPr/>
        </p:nvCxnSpPr>
        <p:spPr bwMode="auto">
          <a:xfrm rot="5400000">
            <a:off x="-190205" y="4627207"/>
            <a:ext cx="2397851" cy="1440"/>
          </a:xfrm>
          <a:prstGeom prst="straightConnector1">
            <a:avLst/>
          </a:prstGeom>
          <a:noFill/>
          <a:ln w="9525" algn="ctr">
            <a:solidFill>
              <a:schemeClr val="tx1"/>
            </a:solidFill>
            <a:round/>
            <a:headEnd/>
            <a:tailEnd type="arrow" w="med" len="med"/>
          </a:ln>
        </p:spPr>
      </p:cxnSp>
      <p:cxnSp>
        <p:nvCxnSpPr>
          <p:cNvPr id="8199" name="Straight Arrow Connector 11"/>
          <p:cNvCxnSpPr>
            <a:cxnSpLocks noChangeShapeType="1"/>
          </p:cNvCxnSpPr>
          <p:nvPr/>
        </p:nvCxnSpPr>
        <p:spPr bwMode="auto">
          <a:xfrm rot="16200000" flipH="1">
            <a:off x="943075" y="3493927"/>
            <a:ext cx="2397851" cy="2268000"/>
          </a:xfrm>
          <a:prstGeom prst="straightConnector1">
            <a:avLst/>
          </a:prstGeom>
          <a:noFill/>
          <a:ln w="9525" algn="ctr">
            <a:solidFill>
              <a:schemeClr val="tx1"/>
            </a:solidFill>
            <a:round/>
            <a:headEnd/>
            <a:tailEnd type="arrow" w="med" len="med"/>
          </a:ln>
        </p:spPr>
      </p:cxnSp>
      <p:cxnSp>
        <p:nvCxnSpPr>
          <p:cNvPr id="8200" name="Straight Connector 33"/>
          <p:cNvCxnSpPr>
            <a:cxnSpLocks noChangeShapeType="1"/>
          </p:cNvCxnSpPr>
          <p:nvPr/>
        </p:nvCxnSpPr>
        <p:spPr bwMode="auto">
          <a:xfrm rot="5400000">
            <a:off x="2075634" y="4627927"/>
            <a:ext cx="2399292" cy="1440"/>
          </a:xfrm>
          <a:prstGeom prst="line">
            <a:avLst/>
          </a:prstGeom>
          <a:noFill/>
          <a:ln w="9525" algn="ctr">
            <a:solidFill>
              <a:schemeClr val="tx1"/>
            </a:solidFill>
            <a:prstDash val="sysDash"/>
            <a:round/>
            <a:headEnd/>
            <a:tailEnd/>
          </a:ln>
        </p:spPr>
      </p:cxnSp>
      <p:cxnSp>
        <p:nvCxnSpPr>
          <p:cNvPr id="8201" name="Straight Connector 34"/>
          <p:cNvCxnSpPr>
            <a:cxnSpLocks noChangeShapeType="1"/>
          </p:cNvCxnSpPr>
          <p:nvPr/>
        </p:nvCxnSpPr>
        <p:spPr bwMode="auto">
          <a:xfrm>
            <a:off x="1008001" y="5826852"/>
            <a:ext cx="2268000" cy="1441"/>
          </a:xfrm>
          <a:prstGeom prst="line">
            <a:avLst/>
          </a:prstGeom>
          <a:noFill/>
          <a:ln w="9525" algn="ctr">
            <a:solidFill>
              <a:schemeClr val="tx1"/>
            </a:solidFill>
            <a:prstDash val="sysDash"/>
            <a:round/>
            <a:headEnd/>
            <a:tailEnd/>
          </a:ln>
        </p:spPr>
      </p:cxnSp>
      <p:sp>
        <p:nvSpPr>
          <p:cNvPr id="8202" name="TextBox 38"/>
          <p:cNvSpPr txBox="1">
            <a:spLocks noChangeArrowheads="1"/>
          </p:cNvSpPr>
          <p:nvPr/>
        </p:nvSpPr>
        <p:spPr bwMode="auto">
          <a:xfrm>
            <a:off x="2174401" y="3040160"/>
            <a:ext cx="1283200" cy="360755"/>
          </a:xfrm>
          <a:prstGeom prst="rect">
            <a:avLst/>
          </a:prstGeom>
          <a:noFill/>
          <a:ln w="9525">
            <a:noFill/>
            <a:miter lim="800000"/>
            <a:headEnd/>
            <a:tailEnd/>
          </a:ln>
        </p:spPr>
        <p:txBody>
          <a:bodyPr wrap="none" lIns="82945" tIns="41473" rIns="82945" bIns="41473">
            <a:spAutoFit/>
          </a:bodyPr>
          <a:lstStyle/>
          <a:p>
            <a:r>
              <a:rPr lang="en-US"/>
              <a:t>X-Gradient</a:t>
            </a:r>
          </a:p>
        </p:txBody>
      </p:sp>
      <p:sp>
        <p:nvSpPr>
          <p:cNvPr id="8203" name="TextBox 39"/>
          <p:cNvSpPr txBox="1">
            <a:spLocks noChangeArrowheads="1"/>
          </p:cNvSpPr>
          <p:nvPr/>
        </p:nvSpPr>
        <p:spPr bwMode="auto">
          <a:xfrm>
            <a:off x="295201" y="5891659"/>
            <a:ext cx="1262040" cy="360755"/>
          </a:xfrm>
          <a:prstGeom prst="rect">
            <a:avLst/>
          </a:prstGeom>
          <a:noFill/>
          <a:ln w="9525">
            <a:noFill/>
            <a:miter lim="800000"/>
            <a:headEnd/>
            <a:tailEnd/>
          </a:ln>
        </p:spPr>
        <p:txBody>
          <a:bodyPr wrap="none" lIns="82945" tIns="41473" rIns="82945" bIns="41473">
            <a:spAutoFit/>
          </a:bodyPr>
          <a:lstStyle/>
          <a:p>
            <a:r>
              <a:rPr lang="en-US"/>
              <a:t>Y-Gradient</a:t>
            </a:r>
          </a:p>
        </p:txBody>
      </p:sp>
      <p:sp>
        <p:nvSpPr>
          <p:cNvPr id="8204" name="TextBox 40"/>
          <p:cNvSpPr txBox="1">
            <a:spLocks noChangeArrowheads="1"/>
          </p:cNvSpPr>
          <p:nvPr/>
        </p:nvSpPr>
        <p:spPr bwMode="auto">
          <a:xfrm>
            <a:off x="1720800" y="3623421"/>
            <a:ext cx="1296024" cy="360755"/>
          </a:xfrm>
          <a:prstGeom prst="rect">
            <a:avLst/>
          </a:prstGeom>
          <a:noFill/>
          <a:ln w="9525">
            <a:noFill/>
            <a:miter lim="800000"/>
            <a:headEnd/>
            <a:tailEnd/>
          </a:ln>
        </p:spPr>
        <p:txBody>
          <a:bodyPr wrap="none" lIns="82945" tIns="41473" rIns="82945" bIns="41473">
            <a:spAutoFit/>
          </a:bodyPr>
          <a:lstStyle/>
          <a:p>
            <a:r>
              <a:rPr lang="en-US"/>
              <a:t>Orientation</a:t>
            </a:r>
          </a:p>
        </p:txBody>
      </p:sp>
      <p:sp>
        <p:nvSpPr>
          <p:cNvPr id="42" name="Arc 41"/>
          <p:cNvSpPr/>
          <p:nvPr/>
        </p:nvSpPr>
        <p:spPr bwMode="auto">
          <a:xfrm>
            <a:off x="1461600" y="3429001"/>
            <a:ext cx="259200" cy="583261"/>
          </a:xfrm>
          <a:prstGeom prst="arc">
            <a:avLst>
              <a:gd name="adj1" fmla="val 16200000"/>
              <a:gd name="adj2" fmla="val 5494079"/>
            </a:avLst>
          </a:prstGeom>
          <a:solidFill>
            <a:schemeClr val="bg1">
              <a:alpha val="0"/>
            </a:schemeClr>
          </a:solidFill>
          <a:ln w="9525" cap="flat" cmpd="sng" algn="ctr">
            <a:solidFill>
              <a:schemeClr val="tx1"/>
            </a:solidFill>
            <a:prstDash val="solid"/>
            <a:round/>
            <a:headEnd type="none" w="med" len="med"/>
            <a:tailEnd type="none" w="med" len="med"/>
          </a:ln>
          <a:effectLst/>
        </p:spPr>
        <p:txBody>
          <a:bodyPr lIns="82945" tIns="41473" rIns="82945" bIns="41473"/>
          <a:lstStyle/>
          <a:p>
            <a:pPr>
              <a:defRPr/>
            </a:pPr>
            <a:endParaRPr lang="en-US">
              <a:ea typeface="+mn-ea"/>
            </a:endParaRPr>
          </a:p>
        </p:txBody>
      </p:sp>
      <p:sp>
        <p:nvSpPr>
          <p:cNvPr id="8206" name="TextBox 42"/>
          <p:cNvSpPr txBox="1">
            <a:spLocks noChangeArrowheads="1"/>
          </p:cNvSpPr>
          <p:nvPr/>
        </p:nvSpPr>
        <p:spPr bwMode="auto">
          <a:xfrm rot="2790492">
            <a:off x="1875317" y="4484993"/>
            <a:ext cx="1244728" cy="360755"/>
          </a:xfrm>
          <a:prstGeom prst="rect">
            <a:avLst/>
          </a:prstGeom>
          <a:noFill/>
          <a:ln w="9525">
            <a:noFill/>
            <a:miter lim="800000"/>
            <a:headEnd/>
            <a:tailEnd/>
          </a:ln>
        </p:spPr>
        <p:txBody>
          <a:bodyPr wrap="none" lIns="82945" tIns="41473" rIns="82945" bIns="41473">
            <a:spAutoFit/>
          </a:bodyPr>
          <a:lstStyle/>
          <a:p>
            <a:r>
              <a:rPr lang="en-US"/>
              <a:t>Magnitude</a:t>
            </a:r>
          </a:p>
        </p:txBody>
      </p:sp>
      <p:sp>
        <p:nvSpPr>
          <p:cNvPr id="8207" name="Slide Number Placeholder 14"/>
          <p:cNvSpPr>
            <a:spLocks noGrp="1"/>
          </p:cNvSpPr>
          <p:nvPr>
            <p:ph type="sldNum" sz="quarter" idx="12"/>
          </p:nvPr>
        </p:nvSpPr>
        <p:spPr>
          <a:noFill/>
        </p:spPr>
        <p:txBody>
          <a:bodyPr/>
          <a:lstStyle/>
          <a:p>
            <a:fld id="{2120871F-FC69-4543-9656-45CD1F3D82FA}" type="slidenum">
              <a:rPr lang="fi-FI" smtClean="0">
                <a:ea typeface="DejaVu Sans" charset="0"/>
              </a:rPr>
              <a:pPr/>
              <a:t>26</a:t>
            </a:fld>
            <a:endParaRPr lang="fi-FI" smtClean="0">
              <a:ea typeface="DejaVu Sans" charset="0"/>
            </a:endParaRPr>
          </a:p>
        </p:txBody>
      </p:sp>
      <p:pic>
        <p:nvPicPr>
          <p:cNvPr id="16" name="Picture 15"/>
          <p:cNvPicPr/>
          <p:nvPr/>
        </p:nvPicPr>
        <p:blipFill>
          <a:blip r:embed="rId3"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17" name="Rectangle 16"/>
          <p:cNvSpPr/>
          <p:nvPr/>
        </p:nvSpPr>
        <p:spPr>
          <a:xfrm>
            <a:off x="4267200" y="2971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err="1" smtClean="0"/>
              <a:t>Tính</a:t>
            </a:r>
            <a:r>
              <a:rPr lang="en-US" dirty="0" smtClean="0"/>
              <a:t> gradient histogram </a:t>
            </a:r>
            <a:r>
              <a:rPr lang="en-US" dirty="0" err="1" smtClean="0"/>
              <a:t>từng</a:t>
            </a:r>
            <a:r>
              <a:rPr lang="en-US" dirty="0" smtClean="0"/>
              <a:t> cell </a:t>
            </a:r>
          </a:p>
        </p:txBody>
      </p:sp>
      <p:graphicFrame>
        <p:nvGraphicFramePr>
          <p:cNvPr id="6" name="Content Placeholder 5"/>
          <p:cNvGraphicFramePr>
            <a:graphicFrameLocks noGrp="1"/>
          </p:cNvGraphicFramePr>
          <p:nvPr>
            <p:ph idx="1"/>
          </p:nvPr>
        </p:nvGraphicFramePr>
        <p:xfrm>
          <a:off x="457200" y="1600200"/>
          <a:ext cx="52578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9220" name="Slide Number Placeholder 3"/>
          <p:cNvSpPr>
            <a:spLocks noGrp="1"/>
          </p:cNvSpPr>
          <p:nvPr>
            <p:ph type="sldNum" sz="quarter" idx="12"/>
          </p:nvPr>
        </p:nvSpPr>
        <p:spPr>
          <a:noFill/>
        </p:spPr>
        <p:txBody>
          <a:bodyPr/>
          <a:lstStyle/>
          <a:p>
            <a:fld id="{4F037C5A-B4F0-48A3-B0C8-C661F9A6FB22}" type="slidenum">
              <a:rPr lang="fi-FI" smtClean="0">
                <a:ea typeface="DejaVu Sans" charset="0"/>
              </a:rPr>
              <a:pPr/>
              <a:t>27</a:t>
            </a:fld>
            <a:endParaRPr lang="fi-FI" smtClean="0">
              <a:ea typeface="DejaVu Sans" charset="0"/>
            </a:endParaRPr>
          </a:p>
        </p:txBody>
      </p:sp>
      <p:pic>
        <p:nvPicPr>
          <p:cNvPr id="5" name="Picture 4"/>
          <p:cNvPicPr/>
          <p:nvPr/>
        </p:nvPicPr>
        <p:blipFill>
          <a:blip r:embed="rId4" cstate="print"/>
          <a:srcRect/>
          <a:stretch>
            <a:fillRect/>
          </a:stretch>
        </p:blipFill>
        <p:spPr bwMode="auto">
          <a:xfrm>
            <a:off x="5943600" y="1285875"/>
            <a:ext cx="3048000"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5943600" y="3657600"/>
            <a:ext cx="3048000" cy="9144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err="1" smtClean="0"/>
              <a:t>Tính</a:t>
            </a:r>
            <a:r>
              <a:rPr lang="en-US" dirty="0" smtClean="0"/>
              <a:t> vector </a:t>
            </a:r>
            <a:r>
              <a:rPr lang="en-US" dirty="0" err="1" smtClean="0"/>
              <a:t>đặc</a:t>
            </a:r>
            <a:r>
              <a:rPr lang="en-US" dirty="0" smtClean="0"/>
              <a:t> </a:t>
            </a:r>
            <a:r>
              <a:rPr lang="en-US" dirty="0" err="1" smtClean="0"/>
              <a:t>trưng</a:t>
            </a:r>
            <a:r>
              <a:rPr lang="en-US" dirty="0" smtClean="0"/>
              <a:t> </a:t>
            </a:r>
            <a:r>
              <a:rPr lang="en-US" dirty="0" err="1" smtClean="0"/>
              <a:t>từng</a:t>
            </a:r>
            <a:r>
              <a:rPr lang="en-US" dirty="0" smtClean="0"/>
              <a:t> block</a:t>
            </a:r>
          </a:p>
        </p:txBody>
      </p:sp>
      <p:sp>
        <p:nvSpPr>
          <p:cNvPr id="10243" name="Content Placeholder 2"/>
          <p:cNvSpPr>
            <a:spLocks noGrp="1"/>
          </p:cNvSpPr>
          <p:nvPr>
            <p:ph idx="1"/>
          </p:nvPr>
        </p:nvSpPr>
        <p:spPr/>
        <p:txBody>
          <a:bodyPr/>
          <a:lstStyle/>
          <a:p>
            <a:endParaRPr lang="en-US" dirty="0" smtClean="0"/>
          </a:p>
        </p:txBody>
      </p:sp>
      <p:sp>
        <p:nvSpPr>
          <p:cNvPr id="10244" name="Slide Number Placeholder 3"/>
          <p:cNvSpPr>
            <a:spLocks noGrp="1"/>
          </p:cNvSpPr>
          <p:nvPr>
            <p:ph type="sldNum" sz="quarter" idx="12"/>
          </p:nvPr>
        </p:nvSpPr>
        <p:spPr>
          <a:noFill/>
        </p:spPr>
        <p:txBody>
          <a:bodyPr/>
          <a:lstStyle/>
          <a:p>
            <a:fld id="{F6C35293-C729-4DA5-867C-79F0D21A2E31}" type="slidenum">
              <a:rPr lang="fi-FI" smtClean="0">
                <a:ea typeface="DejaVu Sans" charset="0"/>
              </a:rPr>
              <a:pPr/>
              <a:t>28</a:t>
            </a:fld>
            <a:endParaRPr lang="fi-FI" dirty="0" smtClean="0">
              <a:ea typeface="DejaVu Sans" charset="0"/>
            </a:endParaRPr>
          </a:p>
        </p:txBody>
      </p:sp>
      <p:pic>
        <p:nvPicPr>
          <p:cNvPr id="6" name="Picture 5"/>
          <p:cNvPicPr/>
          <p:nvPr/>
        </p:nvPicPr>
        <p:blipFill>
          <a:blip r:embed="rId3" cstate="print"/>
          <a:srcRect/>
          <a:stretch>
            <a:fillRect/>
          </a:stretch>
        </p:blipFill>
        <p:spPr bwMode="auto">
          <a:xfrm>
            <a:off x="685800" y="2667000"/>
            <a:ext cx="3147889" cy="2486025"/>
          </a:xfrm>
          <a:prstGeom prst="rect">
            <a:avLst/>
          </a:prstGeom>
          <a:ln>
            <a:noFill/>
          </a:ln>
          <a:effectLst>
            <a:outerShdw blurRad="292100" dist="139700" dir="2700000" algn="tl" rotWithShape="0">
              <a:srgbClr val="333333">
                <a:alpha val="65000"/>
              </a:srgbClr>
            </a:outerShdw>
          </a:effectLst>
        </p:spPr>
      </p:pic>
      <p:pic>
        <p:nvPicPr>
          <p:cNvPr id="7" name="Picture 6"/>
          <p:cNvPicPr/>
          <p:nvPr/>
        </p:nvPicPr>
        <p:blipFill>
          <a:blip r:embed="rId4"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4114800" y="4572000"/>
            <a:ext cx="4876800" cy="9906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TextBox 8"/>
          <p:cNvSpPr txBox="1"/>
          <p:nvPr/>
        </p:nvSpPr>
        <p:spPr>
          <a:xfrm>
            <a:off x="2286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smtClean="0"/>
              <a:t>Thu </a:t>
            </a:r>
            <a:r>
              <a:rPr lang="en-US" dirty="0" err="1" smtClean="0"/>
              <a:t>thập</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từng</a:t>
            </a:r>
            <a:r>
              <a:rPr lang="en-US" dirty="0" smtClean="0"/>
              <a:t> </a:t>
            </a:r>
            <a:r>
              <a:rPr lang="en-US" dirty="0" err="1" smtClean="0"/>
              <a:t>cửa</a:t>
            </a:r>
            <a:r>
              <a:rPr lang="en-US" dirty="0" smtClean="0"/>
              <a:t> </a:t>
            </a:r>
            <a:r>
              <a:rPr lang="en-US" dirty="0" err="1" smtClean="0"/>
              <a:t>sổ</a:t>
            </a:r>
            <a:endParaRPr lang="en-US" dirty="0" smtClean="0"/>
          </a:p>
        </p:txBody>
      </p:sp>
      <p:sp>
        <p:nvSpPr>
          <p:cNvPr id="12291" name="Content Placeholder 2"/>
          <p:cNvSpPr>
            <a:spLocks noGrp="1"/>
          </p:cNvSpPr>
          <p:nvPr>
            <p:ph idx="1"/>
          </p:nvPr>
        </p:nvSpPr>
        <p:spPr>
          <a:xfrm>
            <a:off x="489600" y="1614410"/>
            <a:ext cx="8226720" cy="4524955"/>
          </a:xfrm>
        </p:spPr>
        <p:txBody>
          <a:bodyPr/>
          <a:lstStyle/>
          <a:p>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cửa</a:t>
            </a:r>
            <a:r>
              <a:rPr lang="en-US" dirty="0" smtClean="0"/>
              <a:t> </a:t>
            </a:r>
            <a:r>
              <a:rPr lang="en-US" dirty="0" err="1" smtClean="0"/>
              <a:t>sổ</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ghép</a:t>
            </a:r>
            <a:r>
              <a:rPr lang="en-US" dirty="0" smtClean="0"/>
              <a:t> </a:t>
            </a:r>
            <a:r>
              <a:rPr lang="en-US" dirty="0" err="1" smtClean="0"/>
              <a:t>từng</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từng</a:t>
            </a:r>
            <a:r>
              <a:rPr lang="en-US" dirty="0" smtClean="0"/>
              <a:t> block </a:t>
            </a:r>
            <a:r>
              <a:rPr lang="en-US" dirty="0" err="1" smtClean="0"/>
              <a:t>tạo</a:t>
            </a:r>
            <a:r>
              <a:rPr lang="en-US" dirty="0" smtClean="0"/>
              <a:t> </a:t>
            </a:r>
            <a:r>
              <a:rPr lang="en-US" dirty="0" err="1" smtClean="0"/>
              <a:t>nên</a:t>
            </a:r>
            <a:r>
              <a:rPr lang="en-US" dirty="0" smtClean="0"/>
              <a:t> </a:t>
            </a:r>
            <a:r>
              <a:rPr lang="en-US" dirty="0" err="1" smtClean="0"/>
              <a:t>cửa</a:t>
            </a:r>
            <a:r>
              <a:rPr lang="en-US" dirty="0" smtClean="0"/>
              <a:t> </a:t>
            </a:r>
            <a:r>
              <a:rPr lang="en-US" dirty="0" err="1" smtClean="0"/>
              <a:t>sổ</a:t>
            </a:r>
            <a:r>
              <a:rPr lang="en-US" dirty="0" smtClean="0"/>
              <a:t> </a:t>
            </a:r>
            <a:r>
              <a:rPr lang="en-US" dirty="0" err="1" smtClean="0"/>
              <a:t>đó</a:t>
            </a:r>
            <a:r>
              <a:rPr lang="en-US" dirty="0" smtClean="0"/>
              <a:t>.</a:t>
            </a:r>
          </a:p>
          <a:p>
            <a:r>
              <a:rPr lang="en-US" dirty="0" err="1" smtClean="0"/>
              <a:t>Lưu</a:t>
            </a:r>
            <a:r>
              <a:rPr lang="en-US" dirty="0" smtClean="0"/>
              <a:t> ý : </a:t>
            </a:r>
            <a:r>
              <a:rPr lang="en-US" dirty="0" err="1" smtClean="0"/>
              <a:t>các</a:t>
            </a:r>
            <a:r>
              <a:rPr lang="en-US" dirty="0" smtClean="0"/>
              <a:t> block </a:t>
            </a:r>
            <a:r>
              <a:rPr lang="en-US" dirty="0" err="1" smtClean="0"/>
              <a:t>được</a:t>
            </a:r>
            <a:r>
              <a:rPr lang="en-US" dirty="0" smtClean="0"/>
              <a:t> </a:t>
            </a:r>
            <a:r>
              <a:rPr lang="en-US" dirty="0" err="1" smtClean="0"/>
              <a:t>lắp</a:t>
            </a:r>
            <a:r>
              <a:rPr lang="en-US" dirty="0" smtClean="0"/>
              <a:t> </a:t>
            </a:r>
            <a:r>
              <a:rPr lang="en-US" dirty="0" err="1" smtClean="0"/>
              <a:t>ghép</a:t>
            </a:r>
            <a:r>
              <a:rPr lang="en-US" dirty="0" smtClean="0"/>
              <a:t> </a:t>
            </a:r>
            <a:r>
              <a:rPr lang="en-US" dirty="0" err="1" smtClean="0"/>
              <a:t>trùng</a:t>
            </a:r>
            <a:r>
              <a:rPr lang="en-US" dirty="0" smtClean="0"/>
              <a:t> </a:t>
            </a:r>
            <a:r>
              <a:rPr lang="en-US" dirty="0" err="1" smtClean="0"/>
              <a:t>lắp</a:t>
            </a:r>
            <a:r>
              <a:rPr lang="en-US" dirty="0" smtClean="0"/>
              <a:t> </a:t>
            </a:r>
            <a:r>
              <a:rPr lang="en-US" dirty="0" err="1" smtClean="0"/>
              <a:t>nhau</a:t>
            </a:r>
            <a:endParaRPr lang="en-US" dirty="0" smtClean="0"/>
          </a:p>
        </p:txBody>
      </p:sp>
      <p:sp>
        <p:nvSpPr>
          <p:cNvPr id="12292" name="Slide Number Placeholder 3"/>
          <p:cNvSpPr>
            <a:spLocks noGrp="1"/>
          </p:cNvSpPr>
          <p:nvPr>
            <p:ph type="sldNum" sz="quarter" idx="12"/>
          </p:nvPr>
        </p:nvSpPr>
        <p:spPr>
          <a:noFill/>
        </p:spPr>
        <p:txBody>
          <a:bodyPr/>
          <a:lstStyle/>
          <a:p>
            <a:fld id="{5FA7FB5D-AC86-461B-8B6A-ED011EFDE87C}" type="slidenum">
              <a:rPr lang="fi-FI" smtClean="0">
                <a:ea typeface="DejaVu Sans" charset="0"/>
              </a:rPr>
              <a:pPr/>
              <a:t>29</a:t>
            </a:fld>
            <a:endParaRPr lang="fi-FI" dirty="0" smtClean="0">
              <a:ea typeface="DejaVu Sans" charset="0"/>
            </a:endParaRPr>
          </a:p>
        </p:txBody>
      </p:sp>
      <p:grpSp>
        <p:nvGrpSpPr>
          <p:cNvPr id="2" name="Group 10"/>
          <p:cNvGrpSpPr>
            <a:grpSpLocks/>
          </p:cNvGrpSpPr>
          <p:nvPr/>
        </p:nvGrpSpPr>
        <p:grpSpPr bwMode="auto">
          <a:xfrm>
            <a:off x="5791200" y="3962400"/>
            <a:ext cx="2203200" cy="2657079"/>
            <a:chOff x="3040048" y="4065589"/>
            <a:chExt cx="1785950" cy="2500330"/>
          </a:xfrm>
        </p:grpSpPr>
        <p:sp>
          <p:nvSpPr>
            <p:cNvPr id="12294" name="Rectangle 4"/>
            <p:cNvSpPr>
              <a:spLocks noChangeArrowheads="1"/>
            </p:cNvSpPr>
            <p:nvPr/>
          </p:nvSpPr>
          <p:spPr bwMode="auto">
            <a:xfrm>
              <a:off x="3040048" y="4065589"/>
              <a:ext cx="1785950" cy="2500330"/>
            </a:xfrm>
            <a:prstGeom prst="rect">
              <a:avLst/>
            </a:prstGeom>
            <a:solidFill>
              <a:srgbClr val="00B8FF"/>
            </a:solidFill>
            <a:ln w="9525" algn="ctr">
              <a:solidFill>
                <a:schemeClr val="tx1"/>
              </a:solidFill>
              <a:round/>
              <a:headEnd/>
              <a:tailEnd/>
            </a:ln>
            <a:effectLst>
              <a:outerShdw blurRad="50800" dist="38100" dir="2700000" algn="tl" rotWithShape="0">
                <a:prstClr val="black">
                  <a:alpha val="40000"/>
                </a:prstClr>
              </a:outerShdw>
            </a:effectLst>
          </p:spPr>
          <p:txBody>
            <a:bodyPr/>
            <a:lstStyle/>
            <a:p>
              <a:endParaRPr lang="en-US"/>
            </a:p>
          </p:txBody>
        </p:sp>
        <p:sp>
          <p:nvSpPr>
            <p:cNvPr id="12295" name="Rectangle 5"/>
            <p:cNvSpPr>
              <a:spLocks noChangeArrowheads="1"/>
            </p:cNvSpPr>
            <p:nvPr/>
          </p:nvSpPr>
          <p:spPr bwMode="auto">
            <a:xfrm>
              <a:off x="3040048" y="406558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6" name="Rectangle 6"/>
            <p:cNvSpPr>
              <a:spLocks noChangeArrowheads="1"/>
            </p:cNvSpPr>
            <p:nvPr/>
          </p:nvSpPr>
          <p:spPr bwMode="auto">
            <a:xfrm>
              <a:off x="3254362" y="4279903"/>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7" name="Rectangle 7"/>
            <p:cNvSpPr>
              <a:spLocks noChangeArrowheads="1"/>
            </p:cNvSpPr>
            <p:nvPr/>
          </p:nvSpPr>
          <p:spPr bwMode="auto">
            <a:xfrm>
              <a:off x="3468676" y="4565655"/>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8" name="Rectangle 8"/>
            <p:cNvSpPr>
              <a:spLocks noChangeArrowheads="1"/>
            </p:cNvSpPr>
            <p:nvPr/>
          </p:nvSpPr>
          <p:spPr bwMode="auto">
            <a:xfrm>
              <a:off x="3682990" y="477996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9" name="Rectangle 9"/>
            <p:cNvSpPr>
              <a:spLocks noChangeArrowheads="1"/>
            </p:cNvSpPr>
            <p:nvPr/>
          </p:nvSpPr>
          <p:spPr bwMode="auto">
            <a:xfrm>
              <a:off x="3897304" y="4994283"/>
              <a:ext cx="928694" cy="928694"/>
            </a:xfrm>
            <a:prstGeom prst="rect">
              <a:avLst/>
            </a:prstGeom>
            <a:solidFill>
              <a:srgbClr val="FFC000"/>
            </a:solidFill>
            <a:ln w="9525" algn="ctr">
              <a:solidFill>
                <a:schemeClr val="tx1"/>
              </a:solidFill>
              <a:round/>
              <a:headEnd/>
              <a:tailEnd/>
            </a:ln>
          </p:spPr>
          <p:txBody>
            <a:bodyPr/>
            <a:lstStyle/>
            <a:p>
              <a:endParaRPr lang="en-US"/>
            </a:p>
          </p:txBody>
        </p:sp>
      </p:grpSp>
      <p:pic>
        <p:nvPicPr>
          <p:cNvPr id="12" name="Picture 11"/>
          <p:cNvPicPr/>
          <p:nvPr/>
        </p:nvPicPr>
        <p:blipFill>
          <a:blip r:embed="rId3" cstate="print"/>
          <a:srcRect/>
          <a:stretch>
            <a:fillRect/>
          </a:stretch>
        </p:blipFill>
        <p:spPr bwMode="auto">
          <a:xfrm>
            <a:off x="2362200" y="4876800"/>
            <a:ext cx="2714625" cy="1047750"/>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17526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Support </a:t>
            </a:r>
            <a:r>
              <a:rPr lang="en-US" dirty="0" err="1" smtClean="0"/>
              <a:t>VeCTOR</a:t>
            </a:r>
            <a:r>
              <a:rPr lang="en-US" dirty="0" smtClean="0"/>
              <a:t> MACHINES (SVM)</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SVM</a:t>
            </a:r>
            <a:endParaRPr lang="en-US" dirty="0"/>
          </a:p>
        </p:txBody>
      </p:sp>
      <p:sp>
        <p:nvSpPr>
          <p:cNvPr id="6" name="Content Placeholder 5"/>
          <p:cNvSpPr>
            <a:spLocks noGrp="1"/>
          </p:cNvSpPr>
          <p:nvPr>
            <p:ph idx="1"/>
          </p:nvPr>
        </p:nvSpPr>
        <p:spPr/>
        <p:txBody>
          <a:bodyPr/>
          <a:lstStyle/>
          <a:p>
            <a:r>
              <a:rPr lang="en-US" dirty="0" smtClean="0"/>
              <a:t>SVM: </a:t>
            </a:r>
            <a:r>
              <a:rPr lang="en-US" dirty="0" err="1" smtClean="0"/>
              <a:t>Giới</a:t>
            </a:r>
            <a:r>
              <a:rPr lang="en-US" dirty="0" smtClean="0"/>
              <a:t> </a:t>
            </a:r>
            <a:r>
              <a:rPr lang="en-US" dirty="0" err="1" smtClean="0"/>
              <a:t>thiệu</a:t>
            </a:r>
            <a:r>
              <a:rPr lang="en-US" dirty="0" smtClean="0"/>
              <a:t> </a:t>
            </a:r>
            <a:r>
              <a:rPr lang="en-US" dirty="0" err="1" smtClean="0"/>
              <a:t>năm</a:t>
            </a:r>
            <a:r>
              <a:rPr lang="en-US" dirty="0" smtClean="0"/>
              <a:t> 1992 </a:t>
            </a:r>
            <a:r>
              <a:rPr lang="en-US" dirty="0" err="1" smtClean="0"/>
              <a:t>bởi</a:t>
            </a:r>
            <a:r>
              <a:rPr lang="en-US" dirty="0" smtClean="0"/>
              <a:t> Vladimir </a:t>
            </a:r>
            <a:r>
              <a:rPr lang="en-US" dirty="0" err="1" smtClean="0"/>
              <a:t>Vapnik</a:t>
            </a:r>
            <a:r>
              <a:rPr lang="en-US" dirty="0" smtClean="0"/>
              <a:t> </a:t>
            </a:r>
            <a:r>
              <a:rPr lang="en-US" dirty="0" err="1" smtClean="0"/>
              <a:t>và</a:t>
            </a:r>
            <a:r>
              <a:rPr lang="en-US" dirty="0" smtClean="0"/>
              <a:t> </a:t>
            </a:r>
            <a:r>
              <a:rPr lang="en-US" dirty="0" err="1" smtClean="0"/>
              <a:t>hai</a:t>
            </a:r>
            <a:r>
              <a:rPr lang="en-US" dirty="0" smtClean="0"/>
              <a:t> </a:t>
            </a:r>
            <a:r>
              <a:rPr lang="en-US" dirty="0" err="1" smtClean="0"/>
              <a:t>đồng</a:t>
            </a:r>
            <a:r>
              <a:rPr lang="en-US" dirty="0" smtClean="0"/>
              <a:t> </a:t>
            </a:r>
            <a:r>
              <a:rPr lang="en-US" dirty="0" err="1" smtClean="0"/>
              <a:t>sự</a:t>
            </a:r>
            <a:r>
              <a:rPr lang="en-US" dirty="0" smtClean="0"/>
              <a:t> Bernhard </a:t>
            </a:r>
            <a:r>
              <a:rPr lang="en-US" dirty="0" err="1" smtClean="0"/>
              <a:t>Boser</a:t>
            </a:r>
            <a:r>
              <a:rPr lang="en-US" dirty="0" smtClean="0"/>
              <a:t> </a:t>
            </a:r>
            <a:r>
              <a:rPr lang="en-US" dirty="0" err="1" smtClean="0"/>
              <a:t>và</a:t>
            </a:r>
            <a:r>
              <a:rPr lang="en-US" dirty="0" smtClean="0"/>
              <a:t> Isabelle </a:t>
            </a:r>
            <a:r>
              <a:rPr lang="en-US" dirty="0" err="1" smtClean="0"/>
              <a:t>Guyon</a:t>
            </a:r>
            <a:endParaRPr lang="en-US" dirty="0" smtClean="0"/>
          </a:p>
          <a:p>
            <a:r>
              <a:rPr lang="en-US" dirty="0" err="1" smtClean="0"/>
              <a:t>Bộ</a:t>
            </a:r>
            <a:r>
              <a:rPr lang="en-US" dirty="0" smtClean="0"/>
              <a:t> </a:t>
            </a:r>
            <a:r>
              <a:rPr lang="en-US" err="1" smtClean="0"/>
              <a:t>phân</a:t>
            </a:r>
            <a:r>
              <a:rPr lang="en-US" smtClean="0"/>
              <a:t> lớp:</a:t>
            </a:r>
            <a:endParaRPr lang="en-US" dirty="0" smtClean="0"/>
          </a:p>
          <a:p>
            <a:pPr lvl="1"/>
            <a:r>
              <a:rPr lang="en-US" dirty="0" err="1" smtClean="0"/>
              <a:t>Phân</a:t>
            </a:r>
            <a:r>
              <a:rPr lang="en-US" dirty="0" smtClean="0"/>
              <a:t> </a:t>
            </a:r>
            <a:r>
              <a:rPr lang="en-US" dirty="0" err="1" smtClean="0"/>
              <a:t>loại</a:t>
            </a:r>
            <a:r>
              <a:rPr lang="en-US" dirty="0" smtClean="0"/>
              <a:t> </a:t>
            </a:r>
            <a:r>
              <a:rPr lang="en-US" dirty="0" err="1" smtClean="0"/>
              <a:t>đâu</a:t>
            </a:r>
            <a:r>
              <a:rPr lang="en-US" dirty="0" smtClean="0"/>
              <a:t> </a:t>
            </a:r>
            <a:r>
              <a:rPr lang="en-US" dirty="0" err="1" smtClean="0"/>
              <a:t>là</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a:t>
            </a:r>
          </a:p>
          <a:p>
            <a:r>
              <a:rPr lang="en-US" dirty="0" err="1" smtClean="0"/>
              <a:t>Trải</a:t>
            </a:r>
            <a:r>
              <a:rPr lang="en-US" dirty="0" smtClean="0"/>
              <a:t> qua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tập</a:t>
            </a:r>
            <a:r>
              <a:rPr lang="en-US" dirty="0" smtClean="0"/>
              <a:t> </a:t>
            </a:r>
            <a:r>
              <a:rPr lang="en-US" dirty="0" err="1" smtClean="0"/>
              <a:t>dữ</a:t>
            </a:r>
            <a:r>
              <a:rPr lang="en-US" dirty="0" smtClean="0"/>
              <a:t> </a:t>
            </a:r>
            <a:r>
              <a:rPr lang="en-US" dirty="0" err="1" smtClean="0"/>
              <a:t>liệu</a:t>
            </a:r>
            <a:r>
              <a:rPr lang="en-US" dirty="0" smtClean="0"/>
              <a:t> positive </a:t>
            </a:r>
            <a:r>
              <a:rPr lang="en-US" dirty="0" err="1" smtClean="0"/>
              <a:t>và</a:t>
            </a:r>
            <a:r>
              <a:rPr lang="en-US" dirty="0" smtClean="0"/>
              <a:t> negative</a:t>
            </a:r>
          </a:p>
          <a:p>
            <a:pPr lvl="1"/>
            <a:r>
              <a:rPr lang="en-US" dirty="0" err="1" smtClean="0"/>
              <a:t>Phân</a:t>
            </a:r>
            <a:r>
              <a:rPr lang="en-US" dirty="0" smtClean="0"/>
              <a:t> </a:t>
            </a:r>
            <a:r>
              <a:rPr lang="en-US" dirty="0" err="1" smtClean="0"/>
              <a:t>lớp</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Huấn</a:t>
            </a:r>
            <a:r>
              <a:rPr lang="en-US" dirty="0" smtClean="0"/>
              <a:t> </a:t>
            </a:r>
            <a:r>
              <a:rPr lang="en-US" dirty="0" err="1" smtClean="0"/>
              <a:t>Luyện</a:t>
            </a:r>
            <a:endParaRPr lang="en-US" dirty="0"/>
          </a:p>
        </p:txBody>
      </p:sp>
      <p:grpSp>
        <p:nvGrpSpPr>
          <p:cNvPr id="2" name="Group 22"/>
          <p:cNvGrpSpPr/>
          <p:nvPr/>
        </p:nvGrpSpPr>
        <p:grpSpPr>
          <a:xfrm>
            <a:off x="533400" y="2438400"/>
            <a:ext cx="2819400" cy="990600"/>
            <a:chOff x="3962400" y="1447800"/>
            <a:chExt cx="2819400" cy="990600"/>
          </a:xfrm>
        </p:grpSpPr>
        <p:sp>
          <p:nvSpPr>
            <p:cNvPr id="17" name="Oval 16"/>
            <p:cNvSpPr/>
            <p:nvPr/>
          </p:nvSpPr>
          <p:spPr>
            <a:xfrm>
              <a:off x="3962400" y="1447800"/>
              <a:ext cx="2819400" cy="990600"/>
            </a:xfrm>
            <a:prstGeom prst="ellipse">
              <a:avLst/>
            </a:prstGeom>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 name="Picture 3"/>
            <p:cNvPicPr/>
            <p:nvPr/>
          </p:nvPicPr>
          <p:blipFill>
            <a:blip r:embed="rId3" cstate="print"/>
            <a:srcRect/>
            <a:stretch>
              <a:fillRect/>
            </a:stretch>
          </p:blipFill>
          <p:spPr bwMode="auto">
            <a:xfrm>
              <a:off x="54864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4" cstate="print"/>
            <a:srcRect/>
            <a:stretch>
              <a:fillRect/>
            </a:stretch>
          </p:blipFill>
          <p:spPr bwMode="auto">
            <a:xfrm>
              <a:off x="49530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p:nvPr/>
          </p:nvPicPr>
          <p:blipFill>
            <a:blip r:embed="rId5" cstate="print"/>
            <a:srcRect/>
            <a:stretch>
              <a:fillRect/>
            </a:stretch>
          </p:blipFill>
          <p:spPr bwMode="auto">
            <a:xfrm>
              <a:off x="6019800" y="1752600"/>
              <a:ext cx="457200" cy="447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p:nvPr/>
          </p:nvPicPr>
          <p:blipFill>
            <a:blip r:embed="rId6" cstate="print"/>
            <a:srcRect/>
            <a:stretch>
              <a:fillRect/>
            </a:stretch>
          </p:blipFill>
          <p:spPr bwMode="auto">
            <a:xfrm>
              <a:off x="44196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11" name="TextBox 10"/>
          <p:cNvSpPr txBox="1"/>
          <p:nvPr/>
        </p:nvSpPr>
        <p:spPr>
          <a:xfrm>
            <a:off x="762000" y="1752600"/>
            <a:ext cx="2286000" cy="369332"/>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Positive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6" name="TextBox 15"/>
          <p:cNvSpPr txBox="1"/>
          <p:nvPr/>
        </p:nvSpPr>
        <p:spPr>
          <a:xfrm>
            <a:off x="5715000" y="1688068"/>
            <a:ext cx="2514600" cy="369332"/>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Negative</a:t>
            </a:r>
            <a:endPar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0" name="Right Arrow 19"/>
          <p:cNvSpPr/>
          <p:nvPr/>
        </p:nvSpPr>
        <p:spPr>
          <a:xfrm rot="2519910">
            <a:off x="2111842" y="3824830"/>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7471682">
            <a:off x="5239636" y="388481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3429000" y="4495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HUẤN LUYỆN BỘ PHÂN LỚP SVM</a:t>
            </a:r>
            <a:endParaRPr lang="en-US" dirty="0"/>
          </a:p>
        </p:txBody>
      </p:sp>
      <p:sp>
        <p:nvSpPr>
          <p:cNvPr id="25" name="TextBox 24"/>
          <p:cNvSpPr txBox="1"/>
          <p:nvPr/>
        </p:nvSpPr>
        <p:spPr>
          <a:xfrm>
            <a:off x="2971800" y="35052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4" name="Group 23"/>
          <p:cNvGrpSpPr/>
          <p:nvPr/>
        </p:nvGrpSpPr>
        <p:grpSpPr>
          <a:xfrm>
            <a:off x="4800600" y="2133600"/>
            <a:ext cx="4038600" cy="1524000"/>
            <a:chOff x="4800600" y="2133600"/>
            <a:chExt cx="4038600" cy="1524000"/>
          </a:xfrm>
        </p:grpSpPr>
        <p:grpSp>
          <p:nvGrpSpPr>
            <p:cNvPr id="3" name="Group 23"/>
            <p:cNvGrpSpPr/>
            <p:nvPr/>
          </p:nvGrpSpPr>
          <p:grpSpPr>
            <a:xfrm>
              <a:off x="4800600" y="2133600"/>
              <a:ext cx="4038600" cy="1524000"/>
              <a:chOff x="-152400" y="-228600"/>
              <a:chExt cx="4038600" cy="1524000"/>
            </a:xfrm>
          </p:grpSpPr>
          <p:sp>
            <p:nvSpPr>
              <p:cNvPr id="18" name="Oval 17"/>
              <p:cNvSpPr/>
              <p:nvPr/>
            </p:nvSpPr>
            <p:spPr>
              <a:xfrm>
                <a:off x="-152400" y="-228600"/>
                <a:ext cx="4038600" cy="1524000"/>
              </a:xfrm>
              <a:prstGeom prst="ellipse">
                <a:avLst/>
              </a:prstGeom>
              <a:effectLst>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09925" name="Picture 5" descr="E:\Data\Head\neg\pic324.png"/>
              <p:cNvPicPr>
                <a:picLocks noChangeAspect="1" noChangeArrowheads="1"/>
              </p:cNvPicPr>
              <p:nvPr/>
            </p:nvPicPr>
            <p:blipFill>
              <a:blip r:embed="rId7" cstate="print"/>
              <a:srcRect/>
              <a:stretch>
                <a:fillRect/>
              </a:stretch>
            </p:blipFill>
            <p:spPr bwMode="auto">
              <a:xfrm>
                <a:off x="245946" y="214312"/>
                <a:ext cx="609600" cy="699183"/>
              </a:xfrm>
              <a:prstGeom prst="rect">
                <a:avLst/>
              </a:prstGeom>
              <a:noFill/>
            </p:spPr>
          </p:pic>
        </p:grpSp>
        <p:pic>
          <p:nvPicPr>
            <p:cNvPr id="76802" name="Picture 2" descr="F:\pic391.png"/>
            <p:cNvPicPr>
              <a:picLocks noChangeAspect="1" noChangeArrowheads="1"/>
            </p:cNvPicPr>
            <p:nvPr/>
          </p:nvPicPr>
          <p:blipFill>
            <a:blip r:embed="rId8" cstate="print"/>
            <a:srcRect/>
            <a:stretch>
              <a:fillRect/>
            </a:stretch>
          </p:blipFill>
          <p:spPr bwMode="auto">
            <a:xfrm>
              <a:off x="7696201" y="2658653"/>
              <a:ext cx="609599" cy="586039"/>
            </a:xfrm>
            <a:prstGeom prst="rect">
              <a:avLst/>
            </a:prstGeom>
            <a:noFill/>
          </p:spPr>
        </p:pic>
        <p:pic>
          <p:nvPicPr>
            <p:cNvPr id="76803" name="Picture 3" descr="F:\pic392.png"/>
            <p:cNvPicPr>
              <a:picLocks noChangeAspect="1" noChangeArrowheads="1"/>
            </p:cNvPicPr>
            <p:nvPr/>
          </p:nvPicPr>
          <p:blipFill>
            <a:blip r:embed="rId9" cstate="print"/>
            <a:srcRect/>
            <a:stretch>
              <a:fillRect/>
            </a:stretch>
          </p:blipFill>
          <p:spPr bwMode="auto">
            <a:xfrm>
              <a:off x="5943600" y="2743200"/>
              <a:ext cx="817909" cy="463482"/>
            </a:xfrm>
            <a:prstGeom prst="rect">
              <a:avLst/>
            </a:prstGeom>
            <a:noFill/>
          </p:spPr>
        </p:pic>
        <p:pic>
          <p:nvPicPr>
            <p:cNvPr id="76804" name="Picture 4" descr="F:\pic396.png"/>
            <p:cNvPicPr>
              <a:picLocks noChangeAspect="1" noChangeArrowheads="1"/>
            </p:cNvPicPr>
            <p:nvPr/>
          </p:nvPicPr>
          <p:blipFill>
            <a:blip r:embed="rId10" cstate="print"/>
            <a:srcRect/>
            <a:stretch>
              <a:fillRect/>
            </a:stretch>
          </p:blipFill>
          <p:spPr bwMode="auto">
            <a:xfrm>
              <a:off x="6934200" y="2438400"/>
              <a:ext cx="631132" cy="920568"/>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linds(horizontal)">
                                      <p:cBhvr>
                                        <p:cTn id="20" dur="500"/>
                                        <p:tgtEl>
                                          <p:spTgt spid="2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linds(horizontal)">
                                      <p:cBhvr>
                                        <p:cTn id="23" dur="500"/>
                                        <p:tgtEl>
                                          <p:spTgt spid="25"/>
                                        </p:tgtEl>
                                      </p:cBhvr>
                                    </p:animEffect>
                                  </p:childTnLst>
                                </p:cTn>
                              </p:par>
                            </p:childTnLst>
                          </p:cTn>
                        </p:par>
                        <p:par>
                          <p:cTn id="24" fill="hold">
                            <p:stCondLst>
                              <p:cond delay="1000"/>
                            </p:stCondLst>
                            <p:childTnLst>
                              <p:par>
                                <p:cTn id="25" presetID="3" presetClass="entr" presetSubtype="1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20" grpId="0" animBg="1"/>
      <p:bldP spid="21" grpId="0" animBg="1"/>
      <p:bldP spid="22" grpId="0" animBg="1"/>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
          <p:cNvPicPr>
            <a:picLocks noChangeAspect="1" noChangeArrowheads="1"/>
          </p:cNvPicPr>
          <p:nvPr/>
        </p:nvPicPr>
        <p:blipFill>
          <a:blip r:embed="rId3" cstate="print"/>
          <a:srcRect/>
          <a:stretch>
            <a:fillRect/>
          </a:stretch>
        </p:blipFill>
        <p:spPr bwMode="auto">
          <a:xfrm>
            <a:off x="0" y="2743200"/>
            <a:ext cx="2514600" cy="15793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itle 4"/>
          <p:cNvSpPr>
            <a:spLocks noGrp="1"/>
          </p:cNvSpPr>
          <p:nvPr>
            <p:ph type="title"/>
          </p:nvPr>
        </p:nvSpPr>
        <p:spPr/>
        <p:txBody>
          <a:bodyPr/>
          <a:lstStyle/>
          <a:p>
            <a:pPr lvl="0"/>
            <a:r>
              <a:rPr lang="en-US" dirty="0" err="1" smtClean="0"/>
              <a:t>Phân</a:t>
            </a:r>
            <a:r>
              <a:rPr lang="en-US" dirty="0" smtClean="0"/>
              <a:t> </a:t>
            </a:r>
            <a:r>
              <a:rPr lang="en-US" dirty="0" err="1" smtClean="0"/>
              <a:t>Lớp</a:t>
            </a:r>
            <a:endParaRPr lang="en-US" dirty="0"/>
          </a:p>
        </p:txBody>
      </p:sp>
      <p:sp>
        <p:nvSpPr>
          <p:cNvPr id="20" name="Right Arrow 19"/>
          <p:cNvSpPr/>
          <p:nvPr/>
        </p:nvSpPr>
        <p:spPr>
          <a:xfrm rot="19540229">
            <a:off x="4105561" y="4545561"/>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1824895">
            <a:off x="4202363" y="192824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5105400" y="2590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5400" b="1" dirty="0" smtClean="0">
                <a:ln w="50800"/>
                <a:solidFill>
                  <a:schemeClr val="bg1">
                    <a:shade val="50000"/>
                  </a:schemeClr>
                </a:solidFill>
              </a:rPr>
              <a:t>SVM</a:t>
            </a:r>
            <a:endParaRPr lang="en-US" sz="5400" b="1" dirty="0">
              <a:ln w="50800"/>
              <a:solidFill>
                <a:schemeClr val="bg1">
                  <a:shade val="50000"/>
                </a:schemeClr>
              </a:solidFill>
            </a:endParaRPr>
          </a:p>
        </p:txBody>
      </p:sp>
      <p:sp>
        <p:nvSpPr>
          <p:cNvPr id="25" name="TextBox 24"/>
          <p:cNvSpPr txBox="1"/>
          <p:nvPr/>
        </p:nvSpPr>
        <p:spPr>
          <a:xfrm>
            <a:off x="4419600" y="13716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cxnSp>
        <p:nvCxnSpPr>
          <p:cNvPr id="27" name="Straight Arrow Connector 26"/>
          <p:cNvCxnSpPr/>
          <p:nvPr/>
        </p:nvCxnSpPr>
        <p:spPr>
          <a:xfrm rot="5400000" flipH="1" flipV="1">
            <a:off x="2286000" y="2667000"/>
            <a:ext cx="1066800" cy="1066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rot="16200000" flipH="1">
            <a:off x="533400" y="3581400"/>
            <a:ext cx="1828800" cy="1524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1" name="TextBox 30"/>
          <p:cNvSpPr txBox="1"/>
          <p:nvPr/>
        </p:nvSpPr>
        <p:spPr>
          <a:xfrm>
            <a:off x="4114800" y="5715000"/>
            <a:ext cx="29718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
        <p:nvSpPr>
          <p:cNvPr id="32" name="Right Arrow 31"/>
          <p:cNvSpPr/>
          <p:nvPr/>
        </p:nvSpPr>
        <p:spPr>
          <a:xfrm rot="19814920">
            <a:off x="7053338" y="2313764"/>
            <a:ext cx="765451"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34" name="Right Arrow 33"/>
          <p:cNvSpPr/>
          <p:nvPr/>
        </p:nvSpPr>
        <p:spPr>
          <a:xfrm rot="2187950">
            <a:off x="6751692" y="4537504"/>
            <a:ext cx="979495"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pic>
        <p:nvPicPr>
          <p:cNvPr id="73731" name="Picture 3"/>
          <p:cNvPicPr>
            <a:picLocks noChangeAspect="1" noChangeArrowheads="1"/>
          </p:cNvPicPr>
          <p:nvPr/>
        </p:nvPicPr>
        <p:blipFill>
          <a:blip r:embed="rId4" cstate="print"/>
          <a:srcRect/>
          <a:stretch>
            <a:fillRect/>
          </a:stretch>
        </p:blipFill>
        <p:spPr bwMode="auto">
          <a:xfrm>
            <a:off x="7543800" y="1447800"/>
            <a:ext cx="1428750" cy="10282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3732" name="Picture 4"/>
          <p:cNvPicPr>
            <a:picLocks noChangeAspect="1" noChangeArrowheads="1"/>
          </p:cNvPicPr>
          <p:nvPr/>
        </p:nvPicPr>
        <p:blipFill>
          <a:blip r:embed="rId5" cstate="print"/>
          <a:srcRect/>
          <a:stretch>
            <a:fillRect/>
          </a:stretch>
        </p:blipFill>
        <p:spPr bwMode="auto">
          <a:xfrm>
            <a:off x="2370622" y="4800600"/>
            <a:ext cx="1220304" cy="1295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3733" name="Picture 5"/>
          <p:cNvPicPr>
            <a:picLocks noChangeAspect="1" noChangeArrowheads="1"/>
          </p:cNvPicPr>
          <p:nvPr/>
        </p:nvPicPr>
        <p:blipFill>
          <a:blip r:embed="rId6" cstate="print"/>
          <a:srcRect/>
          <a:stretch>
            <a:fillRect/>
          </a:stretch>
        </p:blipFill>
        <p:spPr bwMode="auto">
          <a:xfrm>
            <a:off x="2514600" y="1524000"/>
            <a:ext cx="1562100" cy="10630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3734" name="Picture 6"/>
          <p:cNvPicPr>
            <a:picLocks noChangeAspect="1" noChangeArrowheads="1"/>
          </p:cNvPicPr>
          <p:nvPr/>
        </p:nvPicPr>
        <p:blipFill>
          <a:blip r:embed="rId7" cstate="print"/>
          <a:srcRect/>
          <a:stretch>
            <a:fillRect/>
          </a:stretch>
        </p:blipFill>
        <p:spPr bwMode="auto">
          <a:xfrm>
            <a:off x="7772400" y="4800600"/>
            <a:ext cx="1249680" cy="1219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73733"/>
                                        </p:tgtEl>
                                        <p:attrNameLst>
                                          <p:attrName>style.visibility</p:attrName>
                                        </p:attrNameLst>
                                      </p:cBhvr>
                                      <p:to>
                                        <p:strVal val="visible"/>
                                      </p:to>
                                    </p:set>
                                    <p:animEffect transition="in" filter="blinds(horizontal)">
                                      <p:cBhvr>
                                        <p:cTn id="15" dur="500"/>
                                        <p:tgtEl>
                                          <p:spTgt spid="73733"/>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linds(horizontal)">
                                      <p:cBhvr>
                                        <p:cTn id="23" dur="500"/>
                                        <p:tgtEl>
                                          <p:spTgt spid="25"/>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blinds(horizontal)">
                                      <p:cBhvr>
                                        <p:cTn id="31" dur="500"/>
                                        <p:tgtEl>
                                          <p:spTgt spid="32"/>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73731"/>
                                        </p:tgtEl>
                                        <p:attrNameLst>
                                          <p:attrName>style.visibility</p:attrName>
                                        </p:attrNameLst>
                                      </p:cBhvr>
                                      <p:to>
                                        <p:strVal val="visible"/>
                                      </p:to>
                                    </p:set>
                                    <p:animEffect transition="in" filter="blinds(horizontal)">
                                      <p:cBhvr>
                                        <p:cTn id="35" dur="500"/>
                                        <p:tgtEl>
                                          <p:spTgt spid="73731"/>
                                        </p:tgtEl>
                                      </p:cBhvr>
                                    </p:animEffect>
                                  </p:childTnLst>
                                </p:cTn>
                              </p:par>
                            </p:childTnLst>
                          </p:cTn>
                        </p:par>
                        <p:par>
                          <p:cTn id="36" fill="hold">
                            <p:stCondLst>
                              <p:cond delay="4000"/>
                            </p:stCondLst>
                            <p:childTnLst>
                              <p:par>
                                <p:cTn id="37" presetID="3" presetClass="entr" presetSubtype="10"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linds(horizontal)">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73732"/>
                                        </p:tgtEl>
                                        <p:attrNameLst>
                                          <p:attrName>style.visibility</p:attrName>
                                        </p:attrNameLst>
                                      </p:cBhvr>
                                      <p:to>
                                        <p:strVal val="visible"/>
                                      </p:to>
                                    </p:set>
                                    <p:animEffect transition="in" filter="blinds(horizontal)">
                                      <p:cBhvr>
                                        <p:cTn id="44" dur="500"/>
                                        <p:tgtEl>
                                          <p:spTgt spid="73732"/>
                                        </p:tgtEl>
                                      </p:cBhvr>
                                    </p:animEffect>
                                  </p:childTnLst>
                                </p:cTn>
                              </p:par>
                            </p:childTnLst>
                          </p:cTn>
                        </p:par>
                        <p:par>
                          <p:cTn id="45" fill="hold">
                            <p:stCondLst>
                              <p:cond delay="500"/>
                            </p:stCondLst>
                            <p:childTnLst>
                              <p:par>
                                <p:cTn id="46" presetID="3" presetClass="entr" presetSubtype="1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linds(horizontal)">
                                      <p:cBhvr>
                                        <p:cTn id="48" dur="500"/>
                                        <p:tgtEl>
                                          <p:spTgt spid="20"/>
                                        </p:tgtEl>
                                      </p:cBhvr>
                                    </p:animEffect>
                                  </p:childTnLst>
                                </p:cTn>
                              </p:par>
                            </p:childTnLst>
                          </p:cTn>
                        </p:par>
                        <p:par>
                          <p:cTn id="49" fill="hold">
                            <p:stCondLst>
                              <p:cond delay="1000"/>
                            </p:stCondLst>
                            <p:childTnLst>
                              <p:par>
                                <p:cTn id="50" presetID="3" presetClass="entr" presetSubtype="1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blinds(horizontal)">
                                      <p:cBhvr>
                                        <p:cTn id="52" dur="500"/>
                                        <p:tgtEl>
                                          <p:spTgt spid="31"/>
                                        </p:tgtEl>
                                      </p:cBhvr>
                                    </p:animEffect>
                                  </p:childTnLst>
                                </p:cTn>
                              </p:par>
                            </p:childTnLst>
                          </p:cTn>
                        </p:par>
                        <p:par>
                          <p:cTn id="53" fill="hold">
                            <p:stCondLst>
                              <p:cond delay="1500"/>
                            </p:stCondLst>
                            <p:childTnLst>
                              <p:par>
                                <p:cTn id="54" presetID="3" presetClass="entr" presetSubtype="10" fill="hold" grpId="0" nodeType="after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blinds(horizontal)">
                                      <p:cBhvr>
                                        <p:cTn id="56" dur="5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73734"/>
                                        </p:tgtEl>
                                        <p:attrNameLst>
                                          <p:attrName>style.visibility</p:attrName>
                                        </p:attrNameLst>
                                      </p:cBhvr>
                                      <p:to>
                                        <p:strVal val="visible"/>
                                      </p:to>
                                    </p:set>
                                    <p:animEffect transition="in" filter="blinds(horizontal)">
                                      <p:cBhvr>
                                        <p:cTn id="61" dur="500"/>
                                        <p:tgtEl>
                                          <p:spTgt spid="73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5" grpId="0"/>
      <p:bldP spid="31" grpId="0"/>
      <p:bldP spid="32" grpId="0" animBg="1"/>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endParaRPr lang="en-US" dirty="0" smtClean="0"/>
          </a:p>
        </p:txBody>
      </p:sp>
      <p:sp>
        <p:nvSpPr>
          <p:cNvPr id="9" name="Oval 8"/>
          <p:cNvSpPr/>
          <p:nvPr/>
        </p:nvSpPr>
        <p:spPr>
          <a:xfrm>
            <a:off x="3810000" y="3352800"/>
            <a:ext cx="1524000" cy="15240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2800" b="1" dirty="0" smtClean="0">
                <a:ln w="50800"/>
                <a:solidFill>
                  <a:schemeClr val="bg1">
                    <a:shade val="50000"/>
                  </a:schemeClr>
                </a:solidFill>
              </a:rPr>
              <a:t>SVM + HOG</a:t>
            </a:r>
            <a:endParaRPr lang="en-US" sz="2800" b="1" dirty="0">
              <a:ln w="50800"/>
              <a:solidFill>
                <a:schemeClr val="bg1">
                  <a:shade val="50000"/>
                </a:schemeClr>
              </a:solidFill>
            </a:endParaRPr>
          </a:p>
        </p:txBody>
      </p:sp>
      <p:sp>
        <p:nvSpPr>
          <p:cNvPr id="10" name="Right Arrow 9"/>
          <p:cNvSpPr/>
          <p:nvPr/>
        </p:nvSpPr>
        <p:spPr>
          <a:xfrm>
            <a:off x="34290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 name="Right Arrow 11"/>
          <p:cNvSpPr/>
          <p:nvPr/>
        </p:nvSpPr>
        <p:spPr>
          <a:xfrm>
            <a:off x="54102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11" name="Picture 2"/>
          <p:cNvPicPr>
            <a:picLocks noChangeAspect="1" noChangeArrowheads="1"/>
          </p:cNvPicPr>
          <p:nvPr/>
        </p:nvPicPr>
        <p:blipFill>
          <a:blip r:embed="rId3" cstate="print"/>
          <a:srcRect/>
          <a:stretch>
            <a:fillRect/>
          </a:stretch>
        </p:blipFill>
        <p:spPr bwMode="auto">
          <a:xfrm>
            <a:off x="5867400" y="3048000"/>
            <a:ext cx="2906732" cy="22098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13" name="Picture 1"/>
          <p:cNvPicPr>
            <a:picLocks noChangeAspect="1" noChangeArrowheads="1"/>
          </p:cNvPicPr>
          <p:nvPr/>
        </p:nvPicPr>
        <p:blipFill>
          <a:blip r:embed="rId4" cstate="print"/>
          <a:srcRect/>
          <a:stretch>
            <a:fillRect/>
          </a:stretch>
        </p:blipFill>
        <p:spPr bwMode="auto">
          <a:xfrm>
            <a:off x="381000" y="3048000"/>
            <a:ext cx="2895600" cy="22098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5775" y="428625"/>
            <a:ext cx="8229600" cy="642938"/>
          </a:xfrm>
        </p:spPr>
        <p:txBody>
          <a:bodyPr rtlCol="0">
            <a:normAutofit fontScale="90000"/>
          </a:bodyPr>
          <a:lstStyle/>
          <a:p>
            <a:pPr fontAlgn="auto">
              <a:spcAft>
                <a:spcPts val="0"/>
              </a:spcAft>
              <a:defRPr/>
            </a:pPr>
            <a:r>
              <a:rPr lang="fr-CA" smtClean="0"/>
              <a:t>Kết quả thực nghiệm</a:t>
            </a:r>
            <a:endParaRPr lang="fr-CA" dirty="0" smtClean="0"/>
          </a:p>
        </p:txBody>
      </p:sp>
      <p:graphicFrame>
        <p:nvGraphicFramePr>
          <p:cNvPr id="4" name="Content Placeholder 3"/>
          <p:cNvGraphicFramePr>
            <a:graphicFrameLocks noGrp="1"/>
          </p:cNvGraphicFramePr>
          <p:nvPr>
            <p:ph idx="1"/>
          </p:nvPr>
        </p:nvGraphicFramePr>
        <p:xfrm>
          <a:off x="457200" y="1600200"/>
          <a:ext cx="8229600" cy="212344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pPr algn="ctr"/>
                      <a:r>
                        <a:rPr lang="en-US" smtClean="0"/>
                        <a:t>Video</a:t>
                      </a:r>
                      <a:endParaRPr lang="en-US"/>
                    </a:p>
                  </a:txBody>
                  <a:tcPr/>
                </a:tc>
                <a:tc>
                  <a:txBody>
                    <a:bodyPr/>
                    <a:lstStyle/>
                    <a:p>
                      <a:pPr algn="ctr"/>
                      <a:r>
                        <a:rPr lang="en-US" smtClean="0"/>
                        <a:t>Số</a:t>
                      </a:r>
                      <a:r>
                        <a:rPr lang="en-US" baseline="0" smtClean="0"/>
                        <a:t> người thực tế</a:t>
                      </a:r>
                      <a:endParaRPr lang="en-US"/>
                    </a:p>
                  </a:txBody>
                  <a:tcPr/>
                </a:tc>
                <a:tc>
                  <a:txBody>
                    <a:bodyPr/>
                    <a:lstStyle/>
                    <a:p>
                      <a:pPr algn="ctr"/>
                      <a:r>
                        <a:rPr lang="en-US" smtClean="0"/>
                        <a:t>Số</a:t>
                      </a:r>
                      <a:r>
                        <a:rPr lang="en-US" baseline="0" smtClean="0"/>
                        <a:t> người được phát hiện</a:t>
                      </a:r>
                      <a:endParaRPr lang="en-US"/>
                    </a:p>
                  </a:txBody>
                  <a:tcPr/>
                </a:tc>
                <a:tc>
                  <a:txBody>
                    <a:bodyPr/>
                    <a:lstStyle/>
                    <a:p>
                      <a:pPr algn="ctr"/>
                      <a:r>
                        <a:rPr lang="en-US" smtClean="0"/>
                        <a:t>Precision</a:t>
                      </a:r>
                      <a:endParaRPr lang="en-US"/>
                    </a:p>
                  </a:txBody>
                  <a:tcPr/>
                </a:tc>
              </a:tr>
              <a:tr h="370840">
                <a:tc>
                  <a:txBody>
                    <a:bodyPr/>
                    <a:lstStyle/>
                    <a:p>
                      <a:pPr algn="ctr"/>
                      <a:r>
                        <a:rPr lang="en-US" smtClean="0"/>
                        <a:t>1</a:t>
                      </a:r>
                      <a:endParaRPr lang="en-US"/>
                    </a:p>
                  </a:txBody>
                  <a:tcPr/>
                </a:tc>
                <a:tc>
                  <a:txBody>
                    <a:bodyPr/>
                    <a:lstStyle/>
                    <a:p>
                      <a:pPr algn="ctr"/>
                      <a:r>
                        <a:rPr lang="en-US" smtClean="0"/>
                        <a:t>15</a:t>
                      </a:r>
                      <a:endParaRPr lang="en-US"/>
                    </a:p>
                  </a:txBody>
                  <a:tcPr/>
                </a:tc>
                <a:tc>
                  <a:txBody>
                    <a:bodyPr/>
                    <a:lstStyle/>
                    <a:p>
                      <a:pPr algn="ctr"/>
                      <a:r>
                        <a:rPr lang="en-US" smtClean="0"/>
                        <a:t>18.65</a:t>
                      </a:r>
                      <a:endParaRPr lang="en-US"/>
                    </a:p>
                  </a:txBody>
                  <a:tcPr/>
                </a:tc>
                <a:tc>
                  <a:txBody>
                    <a:bodyPr/>
                    <a:lstStyle/>
                    <a:p>
                      <a:pPr algn="ctr"/>
                      <a:r>
                        <a:rPr lang="en-US" smtClean="0"/>
                        <a:t>0.6943</a:t>
                      </a:r>
                      <a:endParaRPr lang="en-US"/>
                    </a:p>
                  </a:txBody>
                  <a:tcPr/>
                </a:tc>
              </a:tr>
              <a:tr h="370840">
                <a:tc>
                  <a:txBody>
                    <a:bodyPr/>
                    <a:lstStyle/>
                    <a:p>
                      <a:pPr algn="ctr"/>
                      <a:r>
                        <a:rPr lang="en-US" smtClean="0"/>
                        <a:t>2</a:t>
                      </a:r>
                      <a:endParaRPr lang="en-US"/>
                    </a:p>
                  </a:txBody>
                  <a:tcPr/>
                </a:tc>
                <a:tc>
                  <a:txBody>
                    <a:bodyPr/>
                    <a:lstStyle/>
                    <a:p>
                      <a:pPr algn="ctr"/>
                      <a:r>
                        <a:rPr lang="en-US" smtClean="0"/>
                        <a:t>14</a:t>
                      </a:r>
                      <a:endParaRPr lang="en-US"/>
                    </a:p>
                  </a:txBody>
                  <a:tcPr/>
                </a:tc>
                <a:tc>
                  <a:txBody>
                    <a:bodyPr/>
                    <a:lstStyle/>
                    <a:p>
                      <a:pPr algn="ctr"/>
                      <a:r>
                        <a:rPr lang="en-US" smtClean="0"/>
                        <a:t>14.65</a:t>
                      </a:r>
                      <a:endParaRPr lang="en-US"/>
                    </a:p>
                  </a:txBody>
                  <a:tcPr/>
                </a:tc>
                <a:tc>
                  <a:txBody>
                    <a:bodyPr/>
                    <a:lstStyle/>
                    <a:p>
                      <a:pPr algn="ctr"/>
                      <a:r>
                        <a:rPr lang="en-US" smtClean="0"/>
                        <a:t>0.7235</a:t>
                      </a:r>
                      <a:endParaRPr lang="en-US"/>
                    </a:p>
                  </a:txBody>
                  <a:tcPr/>
                </a:tc>
              </a:tr>
              <a:tr h="370840">
                <a:tc>
                  <a:txBody>
                    <a:bodyPr/>
                    <a:lstStyle/>
                    <a:p>
                      <a:pPr algn="ctr"/>
                      <a:r>
                        <a:rPr lang="en-US" smtClean="0"/>
                        <a:t>3</a:t>
                      </a:r>
                      <a:endParaRPr lang="en-US"/>
                    </a:p>
                  </a:txBody>
                  <a:tcPr/>
                </a:tc>
                <a:tc>
                  <a:txBody>
                    <a:bodyPr/>
                    <a:lstStyle/>
                    <a:p>
                      <a:pPr algn="ctr"/>
                      <a:r>
                        <a:rPr lang="en-US" smtClean="0"/>
                        <a:t>13</a:t>
                      </a:r>
                      <a:endParaRPr lang="en-US"/>
                    </a:p>
                  </a:txBody>
                  <a:tcPr/>
                </a:tc>
                <a:tc>
                  <a:txBody>
                    <a:bodyPr/>
                    <a:lstStyle/>
                    <a:p>
                      <a:pPr algn="ctr"/>
                      <a:r>
                        <a:rPr lang="en-US" smtClean="0"/>
                        <a:t>14.47</a:t>
                      </a:r>
                      <a:endParaRPr lang="en-US"/>
                    </a:p>
                  </a:txBody>
                  <a:tcPr/>
                </a:tc>
                <a:tc>
                  <a:txBody>
                    <a:bodyPr/>
                    <a:lstStyle/>
                    <a:p>
                      <a:pPr algn="ctr"/>
                      <a:r>
                        <a:rPr lang="en-US" smtClean="0"/>
                        <a:t>0.8583</a:t>
                      </a:r>
                      <a:endParaRPr lang="en-US"/>
                    </a:p>
                  </a:txBody>
                  <a:tcPr/>
                </a:tc>
              </a:tr>
              <a:tr h="370840">
                <a:tc>
                  <a:txBody>
                    <a:bodyPr/>
                    <a:lstStyle/>
                    <a:p>
                      <a:pPr algn="ctr"/>
                      <a:r>
                        <a:rPr lang="en-US" smtClean="0"/>
                        <a:t>4</a:t>
                      </a:r>
                      <a:endParaRPr lang="en-US"/>
                    </a:p>
                  </a:txBody>
                  <a:tcPr/>
                </a:tc>
                <a:tc>
                  <a:txBody>
                    <a:bodyPr/>
                    <a:lstStyle/>
                    <a:p>
                      <a:pPr algn="ctr"/>
                      <a:r>
                        <a:rPr lang="en-US" smtClean="0"/>
                        <a:t>7</a:t>
                      </a:r>
                      <a:endParaRPr lang="en-US"/>
                    </a:p>
                  </a:txBody>
                  <a:tcPr/>
                </a:tc>
                <a:tc>
                  <a:txBody>
                    <a:bodyPr/>
                    <a:lstStyle/>
                    <a:p>
                      <a:pPr algn="ctr"/>
                      <a:r>
                        <a:rPr lang="en-US" smtClean="0"/>
                        <a:t>10.4</a:t>
                      </a:r>
                      <a:endParaRPr lang="en-US"/>
                    </a:p>
                  </a:txBody>
                  <a:tcPr/>
                </a:tc>
                <a:tc>
                  <a:txBody>
                    <a:bodyPr/>
                    <a:lstStyle/>
                    <a:p>
                      <a:pPr algn="ctr"/>
                      <a:r>
                        <a:rPr lang="en-US" smtClean="0"/>
                        <a:t>0.4711</a:t>
                      </a:r>
                      <a:endParaRPr lang="en-US"/>
                    </a:p>
                  </a:txBody>
                  <a:tcPr/>
                </a:tc>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tiếp</a:t>
            </a:r>
            <a:r>
              <a:rPr lang="en-US" dirty="0" smtClean="0"/>
              <a:t> </a:t>
            </a:r>
            <a:r>
              <a:rPr lang="en-US" dirty="0" err="1" smtClean="0"/>
              <a:t>cận</a:t>
            </a:r>
            <a:endParaRPr lang="en-US" dirty="0"/>
          </a:p>
        </p:txBody>
      </p:sp>
      <p:pic>
        <p:nvPicPr>
          <p:cNvPr id="44033" name="Picture 1"/>
          <p:cNvPicPr>
            <a:picLocks noChangeAspect="1" noChangeArrowheads="1"/>
          </p:cNvPicPr>
          <p:nvPr/>
        </p:nvPicPr>
        <p:blipFill>
          <a:blip r:embed="rId3" cstate="print"/>
          <a:srcRect/>
          <a:stretch>
            <a:fillRect/>
          </a:stretch>
        </p:blipFill>
        <p:spPr bwMode="auto">
          <a:xfrm>
            <a:off x="76200" y="1981200"/>
            <a:ext cx="1816497" cy="1268246"/>
          </a:xfrm>
          <a:prstGeom prst="rect">
            <a:avLst/>
          </a:prstGeom>
          <a:noFill/>
          <a:ln w="9525">
            <a:noFill/>
            <a:miter lim="800000"/>
            <a:headEnd/>
            <a:tailEnd/>
          </a:ln>
          <a:effectLst/>
        </p:spPr>
      </p:pic>
      <p:pic>
        <p:nvPicPr>
          <p:cNvPr id="44035" name="Picture 3"/>
          <p:cNvPicPr>
            <a:picLocks noChangeAspect="1" noChangeArrowheads="1"/>
          </p:cNvPicPr>
          <p:nvPr/>
        </p:nvPicPr>
        <p:blipFill>
          <a:blip r:embed="rId4" cstate="print"/>
          <a:srcRect/>
          <a:stretch>
            <a:fillRect/>
          </a:stretch>
        </p:blipFill>
        <p:spPr bwMode="auto">
          <a:xfrm>
            <a:off x="2867025" y="1981200"/>
            <a:ext cx="2085975" cy="1297097"/>
          </a:xfrm>
          <a:prstGeom prst="rect">
            <a:avLst/>
          </a:prstGeom>
          <a:noFill/>
          <a:ln w="9525">
            <a:noFill/>
            <a:miter lim="800000"/>
            <a:headEnd/>
            <a:tailEnd/>
          </a:ln>
          <a:effectLst/>
        </p:spPr>
      </p:pic>
      <p:pic>
        <p:nvPicPr>
          <p:cNvPr id="44037" name="Picture 5"/>
          <p:cNvPicPr>
            <a:picLocks noChangeAspect="1" noChangeArrowheads="1"/>
          </p:cNvPicPr>
          <p:nvPr/>
        </p:nvPicPr>
        <p:blipFill>
          <a:blip r:embed="rId5" cstate="print"/>
          <a:srcRect/>
          <a:stretch>
            <a:fillRect/>
          </a:stretch>
        </p:blipFill>
        <p:spPr bwMode="auto">
          <a:xfrm>
            <a:off x="6936313" y="1981200"/>
            <a:ext cx="2131487" cy="1312268"/>
          </a:xfrm>
          <a:prstGeom prst="rect">
            <a:avLst/>
          </a:prstGeom>
          <a:noFill/>
          <a:ln w="9525">
            <a:noFill/>
            <a:miter lim="800000"/>
            <a:headEnd/>
            <a:tailEnd/>
          </a:ln>
          <a:effectLst/>
        </p:spPr>
      </p:pic>
      <p:pic>
        <p:nvPicPr>
          <p:cNvPr id="44039" name="Picture 7"/>
          <p:cNvPicPr>
            <a:picLocks noChangeAspect="1" noChangeArrowheads="1"/>
          </p:cNvPicPr>
          <p:nvPr/>
        </p:nvPicPr>
        <p:blipFill>
          <a:blip r:embed="rId6" cstate="print"/>
          <a:srcRect/>
          <a:stretch>
            <a:fillRect/>
          </a:stretch>
        </p:blipFill>
        <p:spPr bwMode="auto">
          <a:xfrm>
            <a:off x="6934200" y="5065429"/>
            <a:ext cx="2055634" cy="1259171"/>
          </a:xfrm>
          <a:prstGeom prst="rect">
            <a:avLst/>
          </a:prstGeom>
          <a:noFill/>
          <a:ln w="9525">
            <a:noFill/>
            <a:miter lim="800000"/>
            <a:headEnd/>
            <a:tailEnd/>
          </a:ln>
          <a:effectLst/>
        </p:spPr>
      </p:pic>
      <p:sp>
        <p:nvSpPr>
          <p:cNvPr id="16" name="TextBox 15"/>
          <p:cNvSpPr txBox="1"/>
          <p:nvPr/>
        </p:nvSpPr>
        <p:spPr>
          <a:xfrm>
            <a:off x="5151740" y="1905000"/>
            <a:ext cx="133882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Hair Blobs</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181600" y="2286000"/>
            <a:ext cx="1447800" cy="762000"/>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9" name="Down Arrow 18"/>
          <p:cNvSpPr/>
          <p:nvPr/>
        </p:nvSpPr>
        <p:spPr>
          <a:xfrm>
            <a:off x="7620000" y="3505200"/>
            <a:ext cx="762000" cy="1295400"/>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TextBox 19"/>
          <p:cNvSpPr txBox="1"/>
          <p:nvPr/>
        </p:nvSpPr>
        <p:spPr>
          <a:xfrm>
            <a:off x="6096000" y="3810000"/>
            <a:ext cx="1454244"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SVM 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1" name="TextBox 20"/>
          <p:cNvSpPr txBox="1"/>
          <p:nvPr/>
        </p:nvSpPr>
        <p:spPr>
          <a:xfrm>
            <a:off x="5891813" y="4888468"/>
            <a:ext cx="889987"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2" name="Right Arrow 21"/>
          <p:cNvSpPr/>
          <p:nvPr/>
        </p:nvSpPr>
        <p:spPr>
          <a:xfrm>
            <a:off x="2057400" y="2362200"/>
            <a:ext cx="762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TextBox 22"/>
          <p:cNvSpPr txBox="1"/>
          <p:nvPr/>
        </p:nvSpPr>
        <p:spPr>
          <a:xfrm>
            <a:off x="1981200" y="1916668"/>
            <a:ext cx="877163"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Frame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4" name="Left Arrow 23"/>
          <p:cNvSpPr/>
          <p:nvPr/>
        </p:nvSpPr>
        <p:spPr>
          <a:xfrm>
            <a:off x="5791200" y="5410200"/>
            <a:ext cx="914400" cy="609600"/>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5" name="Rectangle 24"/>
          <p:cNvSpPr/>
          <p:nvPr/>
        </p:nvSpPr>
        <p:spPr>
          <a:xfrm>
            <a:off x="6781800" y="1752600"/>
            <a:ext cx="2362200" cy="1676400"/>
          </a:xfrm>
          <a:prstGeom prst="rect">
            <a:avLst/>
          </a:prstGeom>
          <a:noFill/>
          <a:ln w="1016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
          <p:cNvPicPr>
            <a:picLocks noChangeAspect="1" noChangeArrowheads="1"/>
          </p:cNvPicPr>
          <p:nvPr/>
        </p:nvPicPr>
        <p:blipFill>
          <a:blip r:embed="rId7" cstate="print"/>
          <a:srcRect/>
          <a:stretch>
            <a:fillRect/>
          </a:stretch>
        </p:blipFill>
        <p:spPr bwMode="auto">
          <a:xfrm>
            <a:off x="3676650" y="5029200"/>
            <a:ext cx="180975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33333E-6 2.22222E-6 L 3.33333E-6 0.44444 " pathEditMode="relative" rAng="0" ptsTypes="AA">
                                      <p:cBhvr>
                                        <p:cTn id="6" dur="2000" fill="hold"/>
                                        <p:tgtEl>
                                          <p:spTgt spid="25"/>
                                        </p:tgtEl>
                                        <p:attrNameLst>
                                          <p:attrName>ppt_x</p:attrName>
                                          <p:attrName>ppt_y</p:attrName>
                                        </p:attrNameLst>
                                      </p:cBhvr>
                                      <p:rCtr x="0" y="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Snake</a:t>
            </a:r>
            <a:endParaRPr lang="en-US"/>
          </a:p>
        </p:txBody>
      </p:sp>
      <p:sp>
        <p:nvSpPr>
          <p:cNvPr id="3" name="Content Placeholder 2"/>
          <p:cNvSpPr>
            <a:spLocks noGrp="1"/>
          </p:cNvSpPr>
          <p:nvPr>
            <p:ph idx="1"/>
          </p:nvPr>
        </p:nvSpPr>
        <p:spPr/>
        <p:txBody>
          <a:bodyPr/>
          <a:lstStyle/>
          <a:p>
            <a:r>
              <a:rPr lang="en-US" smtClean="0"/>
              <a:t>Giới thiệu trong bài báo “Probabilistic Data Association Methods for Tracking Multiple and Compound Visual Object”, bởi Chirtopher Rasmussen và Gregory D.Hager</a:t>
            </a:r>
            <a:endParaRPr lang="en-US"/>
          </a:p>
        </p:txBody>
      </p:sp>
      <p:pic>
        <p:nvPicPr>
          <p:cNvPr id="69634" name="Picture 2"/>
          <p:cNvPicPr>
            <a:picLocks noChangeAspect="1" noChangeArrowheads="1"/>
          </p:cNvPicPr>
          <p:nvPr/>
        </p:nvPicPr>
        <p:blipFill>
          <a:blip r:embed="rId3" cstate="print"/>
          <a:srcRect/>
          <a:stretch>
            <a:fillRect/>
          </a:stretch>
        </p:blipFill>
        <p:spPr bwMode="auto">
          <a:xfrm>
            <a:off x="3409950" y="3867150"/>
            <a:ext cx="2457450" cy="2381250"/>
          </a:xfrm>
          <a:prstGeom prst="rect">
            <a:avLst/>
          </a:prstGeom>
          <a:noFill/>
          <a:ln w="9525">
            <a:noFill/>
            <a:miter lim="800000"/>
            <a:headEnd/>
            <a:tailEnd/>
          </a:ln>
        </p:spPr>
      </p:pic>
      <p:sp>
        <p:nvSpPr>
          <p:cNvPr id="7" name="TextBox 6"/>
          <p:cNvSpPr txBox="1"/>
          <p:nvPr/>
        </p:nvSpPr>
        <p:spPr>
          <a:xfrm>
            <a:off x="381000" y="6611779"/>
            <a:ext cx="8427307" cy="246221"/>
          </a:xfrm>
          <a:prstGeom prst="rect">
            <a:avLst/>
          </a:prstGeom>
          <a:noFill/>
        </p:spPr>
        <p:txBody>
          <a:bodyPr wrap="none" rtlCol="0">
            <a:spAutoFit/>
          </a:bodyPr>
          <a:lstStyle/>
          <a:p>
            <a:r>
              <a:rPr lang="en-US" sz="1000" dirty="0" err="1" smtClean="0"/>
              <a:t>Nguồn</a:t>
            </a:r>
            <a:r>
              <a:rPr lang="en-US" sz="1000" smtClean="0"/>
              <a:t>: Chirtopher Rasmussen và Gregory D.Hager, “Probabilistic Data Association Methods for Tracking Multiple and Compound Visual Object”, </a:t>
            </a:r>
            <a:endParaRPr lang="en-US" sz="10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a:xfrm>
            <a:off x="457200" y="1600200"/>
            <a:ext cx="4114800" cy="4525963"/>
          </a:xfrm>
        </p:spPr>
        <p:txBody>
          <a:bodyPr/>
          <a:lstStyle/>
          <a:p>
            <a:r>
              <a:rPr lang="en-US" dirty="0" err="1" smtClean="0"/>
              <a:t>Mục</a:t>
            </a:r>
            <a:r>
              <a:rPr lang="en-US" dirty="0" smtClean="0"/>
              <a:t> </a:t>
            </a:r>
            <a:r>
              <a:rPr lang="en-US" dirty="0" err="1" smtClean="0"/>
              <a:t>đích</a:t>
            </a:r>
            <a:r>
              <a:rPr lang="en-US" dirty="0" smtClean="0"/>
              <a:t>:</a:t>
            </a:r>
          </a:p>
          <a:p>
            <a:pPr lvl="1"/>
            <a:r>
              <a:rPr lang="en-US" dirty="0" err="1" smtClean="0"/>
              <a:t>loại</a:t>
            </a:r>
            <a:r>
              <a:rPr lang="en-US" dirty="0" smtClean="0"/>
              <a:t> </a:t>
            </a:r>
            <a:r>
              <a:rPr lang="en-US" dirty="0" err="1" smtClean="0"/>
              <a:t>bỏ</a:t>
            </a:r>
            <a:r>
              <a:rPr lang="en-US" dirty="0" smtClean="0"/>
              <a:t> </a:t>
            </a:r>
            <a:r>
              <a:rPr lang="en-US" dirty="0" err="1" smtClean="0"/>
              <a:t>nhiễu</a:t>
            </a:r>
            <a:r>
              <a:rPr lang="en-US" dirty="0" smtClean="0"/>
              <a:t> </a:t>
            </a:r>
            <a:r>
              <a:rPr lang="en-US" dirty="0" err="1" smtClean="0"/>
              <a:t>trong</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bằng</a:t>
            </a:r>
            <a:r>
              <a:rPr lang="en-US" dirty="0" smtClean="0"/>
              <a:t> SVM + HOG</a:t>
            </a:r>
          </a:p>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người</a:t>
            </a:r>
            <a:r>
              <a:rPr lang="en-US" dirty="0" smtClean="0"/>
              <a:t> </a:t>
            </a:r>
            <a:r>
              <a:rPr lang="en-US" dirty="0" err="1" smtClean="0"/>
              <a:t>bởi</a:t>
            </a:r>
            <a:r>
              <a:rPr lang="en-US" dirty="0" smtClean="0"/>
              <a:t> SVM</a:t>
            </a:r>
          </a:p>
          <a:p>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4648200" y="2057400"/>
            <a:ext cx="4257675" cy="31849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ounded Rectangular Callout 9"/>
          <p:cNvSpPr/>
          <p:nvPr/>
        </p:nvSpPr>
        <p:spPr>
          <a:xfrm>
            <a:off x="4876800" y="5562600"/>
            <a:ext cx="2895600" cy="914400"/>
          </a:xfrm>
          <a:prstGeom prst="wedgeRoundRectCallout">
            <a:avLst>
              <a:gd name="adj1" fmla="val -18697"/>
              <a:gd name="adj2" fmla="val -202778"/>
              <a:gd name="adj3" fmla="val 16667"/>
            </a:avLst>
          </a:prstGeom>
          <a:effectLst>
            <a:outerShdw blurRad="40000" dist="23000" dir="5400000" rotWithShape="0">
              <a:srgbClr val="000000">
                <a:alpha val="35000"/>
              </a:srgbClr>
            </a:outerShdw>
            <a:reflection blurRad="6350" stA="52000" endA="300" endPos="35000" dir="5400000" sy="-100000" algn="bl" rotWithShape="0"/>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Các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sai</a:t>
            </a:r>
            <a:r>
              <a:rPr lang="en-US" dirty="0" smtClean="0"/>
              <a:t> </a:t>
            </a:r>
            <a:r>
              <a:rPr lang="en-US" dirty="0" err="1" smtClean="0"/>
              <a:t>gây</a:t>
            </a:r>
            <a:r>
              <a:rPr lang="en-US" dirty="0" smtClean="0"/>
              <a:t> </a:t>
            </a:r>
            <a:r>
              <a:rPr lang="en-US" dirty="0" err="1" smtClean="0"/>
              <a:t>nhiễu</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của</a:t>
            </a:r>
            <a:r>
              <a:rPr lang="en-US" dirty="0" smtClean="0"/>
              <a:t> Snake</a:t>
            </a:r>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6019800" y="2514600"/>
            <a:ext cx="2442868" cy="2953318"/>
          </a:xfrm>
          <a:prstGeom prst="roundRect">
            <a:avLst>
              <a:gd name="adj" fmla="val 16667"/>
            </a:avLst>
          </a:prstGeom>
          <a:ln>
            <a:noFill/>
          </a:ln>
          <a:effectLst>
            <a:outerShdw blurRad="50800" dist="38100" algn="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6477000" y="28956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glow rad="228600">
              <a:schemeClr val="accent2">
                <a:satMod val="175000"/>
                <a:alpha val="40000"/>
              </a:schemeClr>
            </a:glow>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12"/>
          <p:cNvSpPr/>
          <p:nvPr/>
        </p:nvSpPr>
        <p:spPr>
          <a:xfrm rot="20649894">
            <a:off x="2081659" y="3499487"/>
            <a:ext cx="631245" cy="824109"/>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Freeform 6"/>
          <p:cNvSpPr/>
          <p:nvPr/>
        </p:nvSpPr>
        <p:spPr>
          <a:xfrm rot="18828980">
            <a:off x="5960284" y="3166285"/>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7"/>
          <p:cNvSpPr/>
          <p:nvPr/>
        </p:nvSpPr>
        <p:spPr>
          <a:xfrm rot="733432">
            <a:off x="7040420" y="299025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Explosion 2 8"/>
          <p:cNvSpPr/>
          <p:nvPr/>
        </p:nvSpPr>
        <p:spPr>
          <a:xfrm>
            <a:off x="1524000" y="2971800"/>
            <a:ext cx="4114800" cy="3352800"/>
          </a:xfrm>
          <a:prstGeom prst="irregularSeal2">
            <a:avLst/>
          </a:prstGeom>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Phần</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đầu</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của</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người</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77778E-6 -3.7037E-7 L 0.52118 -0.15926 " pathEditMode="relative" rAng="0" ptsTypes="AA">
                                      <p:cBhvr>
                                        <p:cTn id="6" dur="2000" fill="hold"/>
                                        <p:tgtEl>
                                          <p:spTgt spid="13"/>
                                        </p:tgtEl>
                                        <p:attrNameLst>
                                          <p:attrName>ppt_x</p:attrName>
                                          <p:attrName>ppt_y</p:attrName>
                                        </p:attrNameLst>
                                      </p:cBhvr>
                                      <p:rCtr x="261" y="-80"/>
                                    </p:animMotion>
                                  </p:childTnLst>
                                </p:cTn>
                              </p:par>
                            </p:childTnLst>
                          </p:cTn>
                        </p:par>
                        <p:par>
                          <p:cTn id="7" fill="hold">
                            <p:stCondLst>
                              <p:cond delay="2000"/>
                            </p:stCondLst>
                            <p:childTnLst>
                              <p:par>
                                <p:cTn id="8" presetID="3" presetClass="exit" presetSubtype="10" fill="hold" grpId="1" nodeType="afterEffect">
                                  <p:stCondLst>
                                    <p:cond delay="0"/>
                                  </p:stCondLst>
                                  <p:childTnLst>
                                    <p:animEffect transition="out" filter="blinds(horizontal)">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par>
                          <p:cTn id="11" fill="hold">
                            <p:stCondLst>
                              <p:cond delay="2500"/>
                            </p:stCondLst>
                            <p:childTnLst>
                              <p:par>
                                <p:cTn id="12" presetID="3" presetClass="entr" presetSubtype="1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par>
                          <p:cTn id="15" fill="hold">
                            <p:stCondLst>
                              <p:cond delay="3000"/>
                            </p:stCondLst>
                            <p:childTnLst>
                              <p:par>
                                <p:cTn id="16" presetID="3" presetClass="exit" presetSubtype="10" fill="hold" grpId="1" nodeType="afterEffect">
                                  <p:stCondLst>
                                    <p:cond delay="0"/>
                                  </p:stCondLst>
                                  <p:childTnLst>
                                    <p:animEffect transition="out" filter="blinds(horizontal)">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par>
                          <p:cTn id="19" fill="hold">
                            <p:stCondLst>
                              <p:cond delay="3500"/>
                            </p:stCondLst>
                            <p:childTnLst>
                              <p:par>
                                <p:cTn id="20" presetID="3" presetClass="entr" presetSubtype="1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par>
                          <p:cTn id="23" fill="hold">
                            <p:stCondLst>
                              <p:cond delay="4000"/>
                            </p:stCondLst>
                            <p:childTnLst>
                              <p:par>
                                <p:cTn id="24" presetID="3" presetClass="exit" presetSubtype="10" fill="hold" grpId="1" nodeType="afterEffect">
                                  <p:stCondLst>
                                    <p:cond delay="0"/>
                                  </p:stCondLst>
                                  <p:childTnLst>
                                    <p:animEffect transition="out" filter="blinds(horizontal)">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par>
                          <p:cTn id="27" fill="hold">
                            <p:stCondLst>
                              <p:cond delay="4500"/>
                            </p:stCondLst>
                            <p:childTnLst>
                              <p:par>
                                <p:cTn id="28" presetID="3" presetClass="entr" presetSubtype="1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par>
                          <p:cTn id="31" fill="hold">
                            <p:stCondLst>
                              <p:cond delay="5000"/>
                            </p:stCondLst>
                            <p:childTnLst>
                              <p:par>
                                <p:cTn id="32" presetID="3" presetClass="entr" presetSubtype="1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7" grpId="0" animBg="1"/>
      <p:bldP spid="7" grpId="1" animBg="1"/>
      <p:bldP spid="8" grpId="0" animBg="1"/>
      <p:bldP spid="8" grpId="1"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endParaRPr lang="en-US" dirty="0"/>
          </a:p>
        </p:txBody>
      </p:sp>
      <p:sp>
        <p:nvSpPr>
          <p:cNvPr id="6" name="Content Placeholder 5"/>
          <p:cNvSpPr>
            <a:spLocks noGrp="1"/>
          </p:cNvSpPr>
          <p:nvPr>
            <p:ph idx="1"/>
          </p:nvPr>
        </p:nvSpPr>
        <p:spPr/>
        <p:txBody>
          <a:bodyPr/>
          <a:lstStyle/>
          <a:p>
            <a:r>
              <a:rPr lang="en-US" dirty="0" err="1" smtClean="0"/>
              <a:t>Vấn</a:t>
            </a:r>
            <a:r>
              <a:rPr lang="en-US" dirty="0" smtClean="0"/>
              <a:t> </a:t>
            </a:r>
            <a:r>
              <a:rPr lang="en-US" dirty="0" err="1" smtClean="0"/>
              <a:t>đề</a:t>
            </a:r>
            <a:r>
              <a:rPr lang="en-US" dirty="0" smtClean="0"/>
              <a:t> </a:t>
            </a:r>
            <a:r>
              <a:rPr lang="en-US" dirty="0" err="1" smtClean="0"/>
              <a:t>phát</a:t>
            </a:r>
            <a:r>
              <a:rPr lang="en-US" dirty="0" smtClean="0"/>
              <a:t> </a:t>
            </a:r>
            <a:r>
              <a:rPr lang="en-US" dirty="0" err="1" smtClean="0"/>
              <a:t>hiện</a:t>
            </a:r>
            <a:r>
              <a:rPr lang="en-US" dirty="0" smtClean="0"/>
              <a:t> </a:t>
            </a:r>
            <a:r>
              <a:rPr lang="en-US" err="1" smtClean="0"/>
              <a:t>và</a:t>
            </a:r>
            <a:r>
              <a:rPr lang="en-US" smtClean="0"/>
              <a:t> giám sát </a:t>
            </a:r>
            <a:r>
              <a:rPr lang="en-US" dirty="0" err="1" smtClean="0"/>
              <a:t>đối</a:t>
            </a:r>
            <a:r>
              <a:rPr lang="en-US" dirty="0" smtClean="0"/>
              <a:t> </a:t>
            </a:r>
            <a:r>
              <a:rPr lang="en-US" dirty="0" err="1" smtClean="0"/>
              <a:t>tượng</a:t>
            </a:r>
            <a:r>
              <a:rPr lang="en-US" dirty="0" smtClean="0"/>
              <a:t> </a:t>
            </a:r>
            <a:r>
              <a:rPr lang="en-US" dirty="0" err="1" smtClean="0"/>
              <a:t>được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trong</a:t>
            </a:r>
            <a:r>
              <a:rPr lang="en-US" dirty="0" smtClean="0"/>
              <a:t> </a:t>
            </a:r>
            <a:r>
              <a:rPr lang="en-US" dirty="0" err="1" smtClean="0"/>
              <a:t>nhiều</a:t>
            </a:r>
            <a:r>
              <a:rPr lang="en-US" dirty="0" smtClean="0"/>
              <a:t> </a:t>
            </a:r>
            <a:r>
              <a:rPr lang="en-US" dirty="0" err="1" smtClean="0"/>
              <a:t>lĩnh</a:t>
            </a:r>
            <a:r>
              <a:rPr lang="en-US" dirty="0" smtClean="0"/>
              <a:t> </a:t>
            </a:r>
            <a:r>
              <a:rPr lang="en-US" dirty="0" err="1" smtClean="0"/>
              <a:t>vực</a:t>
            </a:r>
            <a:endParaRPr lang="en-US" dirty="0" smtClean="0"/>
          </a:p>
        </p:txBody>
      </p:sp>
      <p:pic>
        <p:nvPicPr>
          <p:cNvPr id="35845" name="Picture 5" descr="C:\Documents and Settings\bin\Desktop\giam sat.jpg"/>
          <p:cNvPicPr>
            <a:picLocks noChangeAspect="1" noChangeArrowheads="1"/>
          </p:cNvPicPr>
          <p:nvPr/>
        </p:nvPicPr>
        <p:blipFill>
          <a:blip r:embed="rId3" cstate="print"/>
          <a:srcRect/>
          <a:stretch>
            <a:fillRect/>
          </a:stretch>
        </p:blipFill>
        <p:spPr bwMode="auto">
          <a:xfrm>
            <a:off x="2514600" y="2971800"/>
            <a:ext cx="4741333" cy="30480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sp>
        <p:nvSpPr>
          <p:cNvPr id="12" name="Freeform 11"/>
          <p:cNvSpPr/>
          <p:nvPr/>
        </p:nvSpPr>
        <p:spPr>
          <a:xfrm>
            <a:off x="609600" y="4648200"/>
            <a:ext cx="1137221" cy="1248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pic>
        <p:nvPicPr>
          <p:cNvPr id="212994" name="Picture 2"/>
          <p:cNvPicPr>
            <a:picLocks noChangeAspect="1" noChangeArrowheads="1"/>
          </p:cNvPicPr>
          <p:nvPr/>
        </p:nvPicPr>
        <p:blipFill>
          <a:blip r:embed="rId3" cstate="print"/>
          <a:srcRect/>
          <a:stretch>
            <a:fillRect/>
          </a:stretch>
        </p:blipFill>
        <p:spPr bwMode="auto">
          <a:xfrm>
            <a:off x="152400" y="1295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Rounded Rectangle 21"/>
          <p:cNvSpPr/>
          <p:nvPr/>
        </p:nvSpPr>
        <p:spPr>
          <a:xfrm>
            <a:off x="3200400" y="33528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p &lt; threshold</a:t>
            </a:r>
            <a:endParaRPr lang="en-US" sz="2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3" name="Right Arrow 22"/>
          <p:cNvSpPr/>
          <p:nvPr/>
        </p:nvSpPr>
        <p:spPr>
          <a:xfrm rot="2031068">
            <a:off x="2331614" y="25185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103020" y="4283591"/>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5052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1" name="Picture 2"/>
          <p:cNvPicPr>
            <a:picLocks noChangeAspect="1" noChangeArrowheads="1"/>
          </p:cNvPicPr>
          <p:nvPr/>
        </p:nvPicPr>
        <p:blipFill>
          <a:blip r:embed="rId3" cstate="print"/>
          <a:srcRect/>
          <a:stretch>
            <a:fillRect/>
          </a:stretch>
        </p:blipFill>
        <p:spPr bwMode="auto">
          <a:xfrm>
            <a:off x="6705600" y="2819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linds(vertical)">
                                      <p:cBhvr>
                                        <p:cTn id="7" dur="500"/>
                                        <p:tgtEl>
                                          <p:spTgt spid="212994"/>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vertical)">
                                      <p:cBhvr>
                                        <p:cTn id="15" dur="500"/>
                                        <p:tgtEl>
                                          <p:spTgt spid="24"/>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vertical)">
                                      <p:cBhvr>
                                        <p:cTn id="18" dur="500"/>
                                        <p:tgtEl>
                                          <p:spTgt spid="23"/>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linds(vertical)">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vertical)">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23" grpId="0" animBg="1"/>
      <p:bldP spid="24"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04800" y="12192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1066800" y="4648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Right Arrow 22"/>
          <p:cNvSpPr/>
          <p:nvPr/>
        </p:nvSpPr>
        <p:spPr>
          <a:xfrm rot="2031068">
            <a:off x="2407814" y="23661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255419" y="443599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3528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18" name="Group 20"/>
          <p:cNvGrpSpPr/>
          <p:nvPr/>
        </p:nvGrpSpPr>
        <p:grpSpPr>
          <a:xfrm>
            <a:off x="6781800" y="2514600"/>
            <a:ext cx="1905000" cy="2303060"/>
            <a:chOff x="762000" y="3962400"/>
            <a:chExt cx="1905000" cy="2303060"/>
          </a:xfrm>
        </p:grpSpPr>
        <p:pic>
          <p:nvPicPr>
            <p:cNvPr id="19" name="Picture 2"/>
            <p:cNvPicPr>
              <a:picLocks noChangeAspect="1" noChangeArrowheads="1"/>
            </p:cNvPicPr>
            <p:nvPr/>
          </p:nvPicPr>
          <p:blipFill>
            <a:blip r:embed="rId3" cstate="print"/>
            <a:srcRect/>
            <a:stretch>
              <a:fillRect/>
            </a:stretch>
          </p:blipFill>
          <p:spPr bwMode="auto">
            <a:xfrm>
              <a:off x="762000" y="39624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Freeform 20"/>
            <p:cNvSpPr/>
            <p:nvPr/>
          </p:nvSpPr>
          <p:spPr>
            <a:xfrm>
              <a:off x="1143000" y="4267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26" name="Rounded Rectangle 25"/>
          <p:cNvSpPr/>
          <p:nvPr/>
        </p:nvSpPr>
        <p:spPr>
          <a:xfrm>
            <a:off x="3200400" y="32004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p ≥ </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threshold</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TextBox 12"/>
          <p:cNvSpPr txBox="1"/>
          <p:nvPr/>
        </p:nvSpPr>
        <p:spPr>
          <a:xfrm>
            <a:off x="3657600" y="5029200"/>
            <a:ext cx="22860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b="1" smtClean="0">
                <a:latin typeface="+mn-lt"/>
              </a:rPr>
              <a:t>threshold = 0.25</a:t>
            </a:r>
            <a:endParaRPr lang="en-US" sz="2400" b="1">
              <a:latin typeface="+mn-lt"/>
            </a:endParaRPr>
          </a:p>
        </p:txBody>
      </p:sp>
      <p:cxnSp>
        <p:nvCxnSpPr>
          <p:cNvPr id="15" name="Straight Connector 14"/>
          <p:cNvCxnSpPr/>
          <p:nvPr/>
        </p:nvCxnSpPr>
        <p:spPr>
          <a:xfrm rot="5400000">
            <a:off x="3467100" y="4457700"/>
            <a:ext cx="762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876800" y="4267200"/>
            <a:ext cx="1066800" cy="762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blinds(vertical)">
                                      <p:cBhvr>
                                        <p:cTn id="7" dur="500"/>
                                        <p:tgtEl>
                                          <p:spTgt spid="210946"/>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vertical)">
                                      <p:cBhvr>
                                        <p:cTn id="15" dur="500"/>
                                        <p:tgtEl>
                                          <p:spTgt spid="23"/>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vertical)">
                                      <p:cBhvr>
                                        <p:cTn id="18" dur="500"/>
                                        <p:tgtEl>
                                          <p:spTgt spid="24"/>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linds(vertical)">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vertical)">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8" presetClass="entr" presetSubtype="16"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amond(in)">
                                      <p:cBhvr>
                                        <p:cTn id="34" dur="1000"/>
                                        <p:tgtEl>
                                          <p:spTgt spid="13"/>
                                        </p:tgtEl>
                                      </p:cBhvr>
                                    </p:animEffect>
                                  </p:childTnLst>
                                </p:cTn>
                              </p:par>
                              <p:par>
                                <p:cTn id="35" presetID="8" presetClass="entr" presetSubtype="16"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amond(in)">
                                      <p:cBhvr>
                                        <p:cTn id="37" dur="1000"/>
                                        <p:tgtEl>
                                          <p:spTgt spid="17"/>
                                        </p:tgtEl>
                                      </p:cBhvr>
                                    </p:animEffect>
                                  </p:childTnLst>
                                </p:cTn>
                              </p:par>
                              <p:par>
                                <p:cTn id="38" presetID="8" presetClass="entr" presetSubtype="16"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amond(in)">
                                      <p:cBhvr>
                                        <p:cTn id="4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4" grpId="0" animBg="1"/>
      <p:bldP spid="25" grpId="0" animBg="1"/>
      <p:bldP spid="26"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r>
              <a:rPr lang="en-US" dirty="0" err="1" smtClean="0"/>
              <a:t>Tư</a:t>
            </a:r>
            <a:r>
              <a:rPr lang="en-US" dirty="0" smtClean="0"/>
              <a:t> </a:t>
            </a:r>
            <a:r>
              <a:rPr lang="en-US" dirty="0" err="1" smtClean="0"/>
              <a:t>thế</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thì</a:t>
            </a:r>
            <a:r>
              <a:rPr lang="en-US" dirty="0" smtClean="0"/>
              <a:t> </a:t>
            </a:r>
            <a:r>
              <a:rPr lang="en-US" dirty="0" err="1" smtClean="0"/>
              <a:t>đa</a:t>
            </a:r>
            <a:r>
              <a:rPr lang="en-US" dirty="0" smtClean="0"/>
              <a:t> </a:t>
            </a:r>
            <a:r>
              <a:rPr lang="en-US" dirty="0" err="1" smtClean="0"/>
              <a:t>dạng</a:t>
            </a:r>
            <a:r>
              <a:rPr lang="en-US" dirty="0" smtClean="0"/>
              <a:t> </a:t>
            </a:r>
            <a:r>
              <a:rPr lang="en-US" dirty="0" err="1" smtClean="0"/>
              <a:t>và</a:t>
            </a:r>
            <a:r>
              <a:rPr lang="en-US" dirty="0" smtClean="0"/>
              <a:t> </a:t>
            </a:r>
            <a:r>
              <a:rPr lang="en-US" dirty="0" err="1" smtClean="0"/>
              <a:t>phức</a:t>
            </a:r>
            <a:r>
              <a:rPr lang="en-US" dirty="0" smtClean="0"/>
              <a:t> </a:t>
            </a:r>
            <a:r>
              <a:rPr lang="en-US" dirty="0" err="1" smtClean="0"/>
              <a:t>tạp</a:t>
            </a:r>
            <a:endParaRPr lang="en-US" dirty="0"/>
          </a:p>
        </p:txBody>
      </p:sp>
      <p:sp>
        <p:nvSpPr>
          <p:cNvPr id="9" name="Freeform 8"/>
          <p:cNvSpPr/>
          <p:nvPr/>
        </p:nvSpPr>
        <p:spPr>
          <a:xfrm rot="20790924">
            <a:off x="1066800" y="35052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1" name="Oval 10"/>
          <p:cNvSpPr/>
          <p:nvPr/>
        </p:nvSpPr>
        <p:spPr>
          <a:xfrm>
            <a:off x="3505200" y="3124200"/>
            <a:ext cx="1905000" cy="1905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Biến</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đổi</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Affine</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 name="Right Arrow 11"/>
          <p:cNvSpPr/>
          <p:nvPr/>
        </p:nvSpPr>
        <p:spPr>
          <a:xfrm>
            <a:off x="2438400" y="3657600"/>
            <a:ext cx="9144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3" name="Freeform 12"/>
          <p:cNvSpPr/>
          <p:nvPr/>
        </p:nvSpPr>
        <p:spPr>
          <a:xfrm rot="20790924">
            <a:off x="6998544" y="2343184"/>
            <a:ext cx="563581" cy="618493"/>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4" name="Freeform 13"/>
          <p:cNvSpPr/>
          <p:nvPr/>
        </p:nvSpPr>
        <p:spPr>
          <a:xfrm rot="20790924">
            <a:off x="7133569" y="3315936"/>
            <a:ext cx="468819"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14"/>
          <p:cNvSpPr/>
          <p:nvPr/>
        </p:nvSpPr>
        <p:spPr>
          <a:xfrm rot="18334403">
            <a:off x="6796019" y="5361106"/>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TextBox 15"/>
          <p:cNvSpPr txBox="1"/>
          <p:nvPr/>
        </p:nvSpPr>
        <p:spPr>
          <a:xfrm>
            <a:off x="7086600" y="4648200"/>
            <a:ext cx="41549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715000" y="3657600"/>
            <a:ext cx="1066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 name="Right Arrow 17"/>
          <p:cNvSpPr/>
          <p:nvPr/>
        </p:nvSpPr>
        <p:spPr>
          <a:xfrm rot="20469388">
            <a:off x="5496259" y="2707145"/>
            <a:ext cx="1306086"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Right Arrow 18"/>
          <p:cNvSpPr/>
          <p:nvPr/>
        </p:nvSpPr>
        <p:spPr>
          <a:xfrm rot="1659859">
            <a:off x="5288954" y="4937405"/>
            <a:ext cx="1398878"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vertical)">
                                      <p:cBhvr>
                                        <p:cTn id="12" dur="500"/>
                                        <p:tgtEl>
                                          <p:spTgt spid="12"/>
                                        </p:tgtEl>
                                      </p:cBhvr>
                                    </p:animEffect>
                                  </p:childTnLst>
                                </p:cTn>
                              </p:par>
                              <p:par>
                                <p:cTn id="13" presetID="3" presetClass="entr" presetSubtype="5"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vertical)">
                                      <p:cBhvr>
                                        <p:cTn id="20" dur="500"/>
                                        <p:tgtEl>
                                          <p:spTgt spid="18"/>
                                        </p:tgtEl>
                                      </p:cBhvr>
                                    </p:animEffect>
                                  </p:childTnLst>
                                </p:cTn>
                              </p:par>
                              <p:par>
                                <p:cTn id="21" presetID="3" presetClass="entr" presetSubtype="5"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vertical)">
                                      <p:cBhvr>
                                        <p:cTn id="23" dur="500"/>
                                        <p:tgtEl>
                                          <p:spTgt spid="17"/>
                                        </p:tgtEl>
                                      </p:cBhvr>
                                    </p:animEffect>
                                  </p:childTnLst>
                                </p:cTn>
                              </p:par>
                              <p:par>
                                <p:cTn id="24" presetID="3" presetClass="entr" presetSubtype="5"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vertical)">
                                      <p:cBhvr>
                                        <p:cTn id="26" dur="500"/>
                                        <p:tgtEl>
                                          <p:spTgt spid="19"/>
                                        </p:tgtEl>
                                      </p:cBhvr>
                                    </p:animEffect>
                                  </p:childTnLst>
                                </p:cTn>
                              </p:par>
                              <p:par>
                                <p:cTn id="27" presetID="3" presetClass="entr" presetSubtype="5"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vertical)">
                                      <p:cBhvr>
                                        <p:cTn id="29" dur="500"/>
                                        <p:tgtEl>
                                          <p:spTgt spid="13"/>
                                        </p:tgtEl>
                                      </p:cBhvr>
                                    </p:animEffect>
                                  </p:childTnLst>
                                </p:cTn>
                              </p:par>
                              <p:par>
                                <p:cTn id="30" presetID="3" presetClass="entr" presetSubtype="5"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vertical)">
                                      <p:cBhvr>
                                        <p:cTn id="32" dur="500"/>
                                        <p:tgtEl>
                                          <p:spTgt spid="14"/>
                                        </p:tgtEl>
                                      </p:cBhvr>
                                    </p:animEffect>
                                  </p:childTnLst>
                                </p:cTn>
                              </p:par>
                              <p:par>
                                <p:cTn id="33" presetID="3" presetClass="entr" presetSubtype="5"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vertical)">
                                      <p:cBhvr>
                                        <p:cTn id="35" dur="500"/>
                                        <p:tgtEl>
                                          <p:spTgt spid="16"/>
                                        </p:tgtEl>
                                      </p:cBhvr>
                                    </p:animEffect>
                                  </p:childTnLst>
                                </p:cTn>
                              </p:par>
                              <p:par>
                                <p:cTn id="36" presetID="3" presetClass="entr" presetSubtype="5"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vertical)">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p:bldP spid="17" grpId="0" animBg="1"/>
      <p:bldP spid="18" grpId="0" animBg="1"/>
      <p:bldP spid="1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Thực nghiệm</a:t>
            </a:r>
            <a:endParaRPr lang="en-US"/>
          </a:p>
        </p:txBody>
      </p:sp>
      <p:sp>
        <p:nvSpPr>
          <p:cNvPr id="3" name="Content Placeholder 2"/>
          <p:cNvSpPr>
            <a:spLocks noGrp="1"/>
          </p:cNvSpPr>
          <p:nvPr>
            <p:ph idx="1"/>
          </p:nvPr>
        </p:nvSpPr>
        <p:spPr/>
        <p:txBody>
          <a:bodyPr/>
          <a:lstStyle/>
          <a:p>
            <a:r>
              <a:rPr lang="en-US" smtClean="0"/>
              <a:t>Chuyển vị:</a:t>
            </a:r>
          </a:p>
          <a:p>
            <a:pPr lvl="1"/>
            <a:r>
              <a:rPr lang="en-US" smtClean="0"/>
              <a:t>x: -12 </a:t>
            </a:r>
            <a:r>
              <a:rPr lang="en-US" smtClean="0">
                <a:sym typeface="Wingdings" pitchFamily="2" charset="2"/>
              </a:rPr>
              <a:t> 18 pixels, step 3 pixels</a:t>
            </a:r>
            <a:endParaRPr lang="en-US" smtClean="0"/>
          </a:p>
          <a:p>
            <a:pPr lvl="1"/>
            <a:r>
              <a:rPr lang="en-US" smtClean="0"/>
              <a:t>y: -21 </a:t>
            </a:r>
            <a:r>
              <a:rPr lang="en-US" smtClean="0">
                <a:sym typeface="Wingdings" pitchFamily="2" charset="2"/>
              </a:rPr>
              <a:t> 12 pixels, step 3 pixels</a:t>
            </a:r>
            <a:endParaRPr lang="en-US" smtClean="0"/>
          </a:p>
          <a:p>
            <a:r>
              <a:rPr lang="en-US" smtClean="0"/>
              <a:t>Scale:</a:t>
            </a:r>
          </a:p>
          <a:p>
            <a:pPr lvl="1"/>
            <a:r>
              <a:rPr lang="en-US" smtClean="0"/>
              <a:t>x, y: 0.9 </a:t>
            </a:r>
            <a:r>
              <a:rPr lang="en-US" smtClean="0">
                <a:sym typeface="Wingdings" pitchFamily="2" charset="2"/>
              </a:rPr>
              <a:t> 1.1, step 0.1</a:t>
            </a:r>
            <a:endParaRPr lang="en-US" smtClean="0"/>
          </a:p>
          <a:p>
            <a:r>
              <a:rPr lang="en-US" smtClean="0"/>
              <a:t>Xoay: </a:t>
            </a:r>
          </a:p>
          <a:p>
            <a:pPr lvl="1"/>
            <a:r>
              <a:rPr lang="en-US" smtClean="0"/>
              <a:t>-5</a:t>
            </a:r>
            <a:r>
              <a:rPr lang="en-US" baseline="30000" smtClean="0"/>
              <a:t>o</a:t>
            </a:r>
            <a:r>
              <a:rPr lang="en-US" smtClean="0"/>
              <a:t> </a:t>
            </a:r>
            <a:r>
              <a:rPr lang="en-US" smtClean="0">
                <a:sym typeface="Wingdings" pitchFamily="2" charset="2"/>
              </a:rPr>
              <a:t> 5</a:t>
            </a:r>
            <a:r>
              <a:rPr lang="en-US" baseline="30000" smtClean="0">
                <a:sym typeface="Wingdings" pitchFamily="2" charset="2"/>
              </a:rPr>
              <a:t>o</a:t>
            </a:r>
            <a:r>
              <a:rPr lang="en-US" smtClean="0">
                <a:sym typeface="Wingdings" pitchFamily="2" charset="2"/>
              </a:rPr>
              <a:t>, step 5</a:t>
            </a:r>
            <a:r>
              <a:rPr lang="en-US" baseline="30000" smtClean="0">
                <a:sym typeface="Wingdings" pitchFamily="2" charset="2"/>
              </a:rPr>
              <a:t>o</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smtClean="0"/>
              <a:t>Omega shape</a:t>
            </a:r>
            <a:endParaRPr lang="en-US" dirty="0"/>
          </a:p>
        </p:txBody>
      </p:sp>
      <p:pic>
        <p:nvPicPr>
          <p:cNvPr id="212994" name="Picture 2"/>
          <p:cNvPicPr>
            <a:picLocks noChangeAspect="1" noChangeArrowheads="1"/>
          </p:cNvPicPr>
          <p:nvPr/>
        </p:nvPicPr>
        <p:blipFill>
          <a:blip r:embed="rId3" cstate="print"/>
          <a:srcRect/>
          <a:stretch>
            <a:fillRect/>
          </a:stretch>
        </p:blipFill>
        <p:spPr bwMode="auto">
          <a:xfrm>
            <a:off x="914400" y="2133600"/>
            <a:ext cx="7496048" cy="1066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762000" y="3810000"/>
            <a:ext cx="7772400" cy="2905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3162300"/>
            <a:ext cx="5334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ox(in)">
                                      <p:cBhvr>
                                        <p:cTn id="7" dur="500"/>
                                        <p:tgtEl>
                                          <p:spTgt spid="212994"/>
                                        </p:tgtEl>
                                      </p:cBhvr>
                                    </p:animEffect>
                                  </p:childTnLst>
                                </p:cTn>
                              </p:par>
                            </p:childTnLst>
                          </p:cTn>
                        </p:par>
                        <p:par>
                          <p:cTn id="8" fill="hold">
                            <p:stCondLst>
                              <p:cond delay="500"/>
                            </p:stCondLst>
                            <p:childTnLst>
                              <p:par>
                                <p:cTn id="9" presetID="3" presetClass="entr" presetSubtype="10" fill="hold" grpId="1"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4018" name="Picture 2"/>
          <p:cNvPicPr>
            <a:picLocks noChangeAspect="1" noChangeArrowheads="1"/>
          </p:cNvPicPr>
          <p:nvPr/>
        </p:nvPicPr>
        <p:blipFill>
          <a:blip r:embed="rId3" cstate="print"/>
          <a:srcRect/>
          <a:stretch>
            <a:fillRect/>
          </a:stretch>
        </p:blipFill>
        <p:spPr bwMode="auto">
          <a:xfrm>
            <a:off x="1752600" y="1676400"/>
            <a:ext cx="5358353" cy="1447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381000" y="3505200"/>
            <a:ext cx="8354967" cy="3124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2933700"/>
            <a:ext cx="381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4018"/>
                                        </p:tgtEl>
                                        <p:attrNameLst>
                                          <p:attrName>style.visibility</p:attrName>
                                        </p:attrNameLst>
                                      </p:cBhvr>
                                      <p:to>
                                        <p:strVal val="visible"/>
                                      </p:to>
                                    </p:set>
                                    <p:animEffect transition="in" filter="box(in)">
                                      <p:cBhvr>
                                        <p:cTn id="7" dur="500"/>
                                        <p:tgtEl>
                                          <p:spTgt spid="21401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Nhận xét</a:t>
            </a:r>
            <a:endParaRPr lang="en-US" dirty="0"/>
          </a:p>
        </p:txBody>
      </p:sp>
      <p:sp>
        <p:nvSpPr>
          <p:cNvPr id="6" name="Content Placeholder 5"/>
          <p:cNvSpPr>
            <a:spLocks noGrp="1"/>
          </p:cNvSpPr>
          <p:nvPr>
            <p:ph idx="1"/>
          </p:nvPr>
        </p:nvSpPr>
        <p:spPr/>
        <p:txBody>
          <a:bodyPr/>
          <a:lstStyle/>
          <a:p>
            <a:r>
              <a:rPr lang="en-US" smtClean="0"/>
              <a:t>Ưu điểm</a:t>
            </a:r>
          </a:p>
          <a:p>
            <a:pPr lvl="1"/>
            <a:r>
              <a:rPr lang="en-US" smtClean="0"/>
              <a:t>Nhanh, đơn giản.</a:t>
            </a:r>
            <a:endParaRPr lang="en-US"/>
          </a:p>
          <a:p>
            <a:r>
              <a:rPr lang="en-US" smtClean="0"/>
              <a:t>Khuyết điểm</a:t>
            </a:r>
          </a:p>
          <a:p>
            <a:pPr lvl="1"/>
            <a:r>
              <a:rPr lang="en-US" smtClean="0"/>
              <a:t>Tốn chi phí bộ nhớ lưu trữ</a:t>
            </a:r>
          </a:p>
          <a:p>
            <a:pPr lvl="1"/>
            <a:r>
              <a:rPr lang="en-US" smtClean="0"/>
              <a:t>Phụ thuộc vào kết quả của bước xác định đường viền và dạng mẫu ban đầu.</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5775" y="428625"/>
            <a:ext cx="8229600" cy="642938"/>
          </a:xfrm>
        </p:spPr>
        <p:txBody>
          <a:bodyPr rtlCol="0">
            <a:normAutofit fontScale="90000"/>
          </a:bodyPr>
          <a:lstStyle/>
          <a:p>
            <a:pPr fontAlgn="auto">
              <a:spcAft>
                <a:spcPts val="0"/>
              </a:spcAft>
              <a:defRPr/>
            </a:pPr>
            <a:r>
              <a:rPr lang="fr-CA" smtClean="0"/>
              <a:t>Kết quả thực nghiệm</a:t>
            </a:r>
            <a:endParaRPr lang="fr-CA" dirty="0" smtClean="0"/>
          </a:p>
        </p:txBody>
      </p:sp>
      <p:graphicFrame>
        <p:nvGraphicFramePr>
          <p:cNvPr id="4" name="Content Placeholder 3"/>
          <p:cNvGraphicFramePr>
            <a:graphicFrameLocks noGrp="1"/>
          </p:cNvGraphicFramePr>
          <p:nvPr>
            <p:ph idx="1"/>
          </p:nvPr>
        </p:nvGraphicFramePr>
        <p:xfrm>
          <a:off x="457200" y="1600200"/>
          <a:ext cx="8229600" cy="212344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pPr algn="ctr"/>
                      <a:r>
                        <a:rPr lang="en-US" smtClean="0"/>
                        <a:t>Video</a:t>
                      </a:r>
                      <a:endParaRPr lang="en-US"/>
                    </a:p>
                  </a:txBody>
                  <a:tcPr/>
                </a:tc>
                <a:tc>
                  <a:txBody>
                    <a:bodyPr/>
                    <a:lstStyle/>
                    <a:p>
                      <a:pPr algn="ctr"/>
                      <a:r>
                        <a:rPr lang="en-US" smtClean="0"/>
                        <a:t>Số</a:t>
                      </a:r>
                      <a:r>
                        <a:rPr lang="en-US" baseline="0" smtClean="0"/>
                        <a:t> người thực tế</a:t>
                      </a:r>
                      <a:endParaRPr lang="en-US"/>
                    </a:p>
                  </a:txBody>
                  <a:tcPr/>
                </a:tc>
                <a:tc>
                  <a:txBody>
                    <a:bodyPr/>
                    <a:lstStyle/>
                    <a:p>
                      <a:pPr algn="ctr"/>
                      <a:r>
                        <a:rPr lang="en-US" smtClean="0"/>
                        <a:t>Số</a:t>
                      </a:r>
                      <a:r>
                        <a:rPr lang="en-US" baseline="0" smtClean="0"/>
                        <a:t> người được phát hiện</a:t>
                      </a:r>
                      <a:endParaRPr lang="en-US"/>
                    </a:p>
                  </a:txBody>
                  <a:tcPr/>
                </a:tc>
                <a:tc>
                  <a:txBody>
                    <a:bodyPr/>
                    <a:lstStyle/>
                    <a:p>
                      <a:pPr algn="ctr"/>
                      <a:r>
                        <a:rPr lang="en-US" smtClean="0"/>
                        <a:t>Precision</a:t>
                      </a:r>
                      <a:endParaRPr lang="en-US"/>
                    </a:p>
                  </a:txBody>
                  <a:tcPr/>
                </a:tc>
              </a:tr>
              <a:tr h="370840">
                <a:tc>
                  <a:txBody>
                    <a:bodyPr/>
                    <a:lstStyle/>
                    <a:p>
                      <a:pPr algn="ctr"/>
                      <a:r>
                        <a:rPr lang="en-US" smtClean="0"/>
                        <a:t>1</a:t>
                      </a:r>
                      <a:endParaRPr lang="en-US"/>
                    </a:p>
                  </a:txBody>
                  <a:tcPr/>
                </a:tc>
                <a:tc>
                  <a:txBody>
                    <a:bodyPr/>
                    <a:lstStyle/>
                    <a:p>
                      <a:pPr algn="ctr"/>
                      <a:r>
                        <a:rPr lang="en-US" smtClean="0"/>
                        <a:t>15</a:t>
                      </a:r>
                      <a:endParaRPr lang="en-US"/>
                    </a:p>
                  </a:txBody>
                  <a:tcPr/>
                </a:tc>
                <a:tc>
                  <a:txBody>
                    <a:bodyPr/>
                    <a:lstStyle/>
                    <a:p>
                      <a:pPr algn="ctr"/>
                      <a:r>
                        <a:rPr lang="en-US" smtClean="0"/>
                        <a:t>15.85</a:t>
                      </a:r>
                      <a:endParaRPr lang="en-US"/>
                    </a:p>
                  </a:txBody>
                  <a:tcPr/>
                </a:tc>
                <a:tc>
                  <a:txBody>
                    <a:bodyPr/>
                    <a:lstStyle/>
                    <a:p>
                      <a:pPr algn="ctr"/>
                      <a:r>
                        <a:rPr lang="en-US" smtClean="0"/>
                        <a:t>0.8075</a:t>
                      </a:r>
                      <a:endParaRPr lang="en-US"/>
                    </a:p>
                  </a:txBody>
                  <a:tcPr/>
                </a:tc>
              </a:tr>
              <a:tr h="370840">
                <a:tc>
                  <a:txBody>
                    <a:bodyPr/>
                    <a:lstStyle/>
                    <a:p>
                      <a:pPr algn="ctr"/>
                      <a:r>
                        <a:rPr lang="en-US" smtClean="0"/>
                        <a:t>2</a:t>
                      </a:r>
                      <a:endParaRPr lang="en-US"/>
                    </a:p>
                  </a:txBody>
                  <a:tcPr/>
                </a:tc>
                <a:tc>
                  <a:txBody>
                    <a:bodyPr/>
                    <a:lstStyle/>
                    <a:p>
                      <a:pPr algn="ctr"/>
                      <a:r>
                        <a:rPr lang="en-US" smtClean="0"/>
                        <a:t>14</a:t>
                      </a:r>
                      <a:endParaRPr lang="en-US"/>
                    </a:p>
                  </a:txBody>
                  <a:tcPr/>
                </a:tc>
                <a:tc>
                  <a:txBody>
                    <a:bodyPr/>
                    <a:lstStyle/>
                    <a:p>
                      <a:pPr algn="ctr"/>
                      <a:r>
                        <a:rPr lang="en-US" smtClean="0"/>
                        <a:t>6.65</a:t>
                      </a:r>
                      <a:endParaRPr lang="en-US"/>
                    </a:p>
                  </a:txBody>
                  <a:tcPr/>
                </a:tc>
                <a:tc>
                  <a:txBody>
                    <a:bodyPr/>
                    <a:lstStyle/>
                    <a:p>
                      <a:pPr algn="ctr"/>
                      <a:r>
                        <a:rPr lang="en-US" smtClean="0"/>
                        <a:t>0.9022</a:t>
                      </a:r>
                      <a:endParaRPr lang="en-US"/>
                    </a:p>
                  </a:txBody>
                  <a:tcPr/>
                </a:tc>
              </a:tr>
              <a:tr h="370840">
                <a:tc>
                  <a:txBody>
                    <a:bodyPr/>
                    <a:lstStyle/>
                    <a:p>
                      <a:pPr algn="ctr"/>
                      <a:r>
                        <a:rPr lang="en-US" smtClean="0"/>
                        <a:t>3</a:t>
                      </a:r>
                      <a:endParaRPr lang="en-US"/>
                    </a:p>
                  </a:txBody>
                  <a:tcPr/>
                </a:tc>
                <a:tc>
                  <a:txBody>
                    <a:bodyPr/>
                    <a:lstStyle/>
                    <a:p>
                      <a:pPr algn="ctr"/>
                      <a:r>
                        <a:rPr lang="en-US" smtClean="0"/>
                        <a:t>13</a:t>
                      </a:r>
                      <a:endParaRPr lang="en-US"/>
                    </a:p>
                  </a:txBody>
                  <a:tcPr/>
                </a:tc>
                <a:tc>
                  <a:txBody>
                    <a:bodyPr/>
                    <a:lstStyle/>
                    <a:p>
                      <a:pPr algn="ctr"/>
                      <a:r>
                        <a:rPr lang="en-US" smtClean="0"/>
                        <a:t>12.05</a:t>
                      </a:r>
                      <a:endParaRPr lang="en-US"/>
                    </a:p>
                  </a:txBody>
                  <a:tcPr/>
                </a:tc>
                <a:tc>
                  <a:txBody>
                    <a:bodyPr/>
                    <a:lstStyle/>
                    <a:p>
                      <a:pPr algn="ctr"/>
                      <a:r>
                        <a:rPr lang="en-US" smtClean="0"/>
                        <a:t>0.9958</a:t>
                      </a:r>
                      <a:endParaRPr lang="en-US"/>
                    </a:p>
                  </a:txBody>
                  <a:tcPr/>
                </a:tc>
              </a:tr>
              <a:tr h="370840">
                <a:tc>
                  <a:txBody>
                    <a:bodyPr/>
                    <a:lstStyle/>
                    <a:p>
                      <a:pPr algn="ctr"/>
                      <a:r>
                        <a:rPr lang="en-US" smtClean="0"/>
                        <a:t>4</a:t>
                      </a:r>
                      <a:endParaRPr lang="en-US"/>
                    </a:p>
                  </a:txBody>
                  <a:tcPr/>
                </a:tc>
                <a:tc>
                  <a:txBody>
                    <a:bodyPr/>
                    <a:lstStyle/>
                    <a:p>
                      <a:pPr algn="ctr"/>
                      <a:r>
                        <a:rPr lang="en-US" smtClean="0"/>
                        <a:t>7</a:t>
                      </a:r>
                      <a:endParaRPr lang="en-US"/>
                    </a:p>
                  </a:txBody>
                  <a:tcPr/>
                </a:tc>
                <a:tc>
                  <a:txBody>
                    <a:bodyPr/>
                    <a:lstStyle/>
                    <a:p>
                      <a:pPr algn="ctr"/>
                      <a:r>
                        <a:rPr lang="en-US" smtClean="0"/>
                        <a:t>7</a:t>
                      </a:r>
                      <a:endParaRPr lang="en-US"/>
                    </a:p>
                  </a:txBody>
                  <a:tcPr/>
                </a:tc>
                <a:tc>
                  <a:txBody>
                    <a:bodyPr/>
                    <a:lstStyle/>
                    <a:p>
                      <a:pPr algn="ctr"/>
                      <a:r>
                        <a:rPr lang="en-US" smtClean="0"/>
                        <a:t>0.7071</a:t>
                      </a:r>
                      <a:endParaRPr lang="en-US"/>
                    </a:p>
                  </a:txBody>
                  <a:tcPr/>
                </a:tc>
              </a:tr>
            </a:tbl>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Khó</a:t>
            </a:r>
            <a:r>
              <a:rPr lang="en-US" dirty="0" smtClean="0"/>
              <a:t> </a:t>
            </a:r>
            <a:r>
              <a:rPr lang="en-US" dirty="0" err="1" smtClean="0"/>
              <a:t>khăn</a:t>
            </a:r>
            <a:endParaRPr lang="en-US" dirty="0"/>
          </a:p>
        </p:txBody>
      </p:sp>
      <p:sp>
        <p:nvSpPr>
          <p:cNvPr id="6" name="Content Placeholder 5"/>
          <p:cNvSpPr>
            <a:spLocks noGrp="1"/>
          </p:cNvSpPr>
          <p:nvPr>
            <p:ph idx="1"/>
          </p:nvPr>
        </p:nvSpPr>
        <p:spPr/>
        <p:txBody>
          <a:bodyPr/>
          <a:lstStyle/>
          <a:p>
            <a:r>
              <a:rPr lang="en-US" dirty="0" err="1" smtClean="0"/>
              <a:t>Ánh</a:t>
            </a:r>
            <a:r>
              <a:rPr lang="en-US" dirty="0" smtClean="0"/>
              <a:t> </a:t>
            </a:r>
            <a:r>
              <a:rPr lang="en-US" dirty="0" err="1" smtClean="0"/>
              <a:t>sáng</a:t>
            </a:r>
            <a:r>
              <a:rPr lang="en-US" dirty="0" smtClean="0"/>
              <a:t> </a:t>
            </a:r>
            <a:r>
              <a:rPr lang="en-US" dirty="0" err="1" smtClean="0"/>
              <a:t>thay</a:t>
            </a:r>
            <a:r>
              <a:rPr lang="en-US" dirty="0" smtClean="0"/>
              <a:t> </a:t>
            </a:r>
            <a:r>
              <a:rPr lang="en-US" dirty="0" err="1" smtClean="0"/>
              <a:t>đổi</a:t>
            </a:r>
            <a:endParaRPr lang="en-US" dirty="0" smtClean="0"/>
          </a:p>
          <a:p>
            <a:r>
              <a:rPr lang="en-US" dirty="0" err="1" smtClean="0"/>
              <a:t>Khu</a:t>
            </a:r>
            <a:r>
              <a:rPr lang="en-US" dirty="0" smtClean="0"/>
              <a:t> </a:t>
            </a:r>
            <a:r>
              <a:rPr lang="en-US" dirty="0" err="1" smtClean="0"/>
              <a:t>vực</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tiếp</a:t>
            </a:r>
            <a:r>
              <a:rPr lang="en-US" dirty="0" smtClean="0"/>
              <a:t> </a:t>
            </a:r>
            <a:r>
              <a:rPr lang="en-US" dirty="0" err="1" smtClean="0"/>
              <a:t>xúc</a:t>
            </a:r>
            <a:r>
              <a:rPr lang="en-US" dirty="0" smtClean="0"/>
              <a:t> </a:t>
            </a:r>
            <a:r>
              <a:rPr lang="en-US" dirty="0" err="1" smtClean="0"/>
              <a:t>với</a:t>
            </a:r>
            <a:r>
              <a:rPr lang="en-US" dirty="0" smtClean="0"/>
              <a:t> </a:t>
            </a:r>
            <a:r>
              <a:rPr lang="en-US" dirty="0" err="1" smtClean="0"/>
              <a:t>những</a:t>
            </a:r>
            <a:r>
              <a:rPr lang="en-US" dirty="0" smtClean="0"/>
              <a:t> </a:t>
            </a:r>
            <a:r>
              <a:rPr lang="en-US" dirty="0" err="1" smtClean="0"/>
              <a:t>vùng</a:t>
            </a:r>
            <a:r>
              <a:rPr lang="en-US" dirty="0" smtClean="0"/>
              <a:t> </a:t>
            </a:r>
            <a:r>
              <a:rPr lang="en-US" dirty="0" err="1" smtClean="0"/>
              <a:t>hoặc</a:t>
            </a:r>
            <a:r>
              <a:rPr lang="en-US" dirty="0" smtClean="0"/>
              <a:t> </a:t>
            </a:r>
            <a:r>
              <a:rPr lang="en-US" dirty="0" err="1" smtClean="0"/>
              <a:t>đồ</a:t>
            </a:r>
            <a:r>
              <a:rPr lang="en-US" dirty="0" smtClean="0"/>
              <a:t> </a:t>
            </a:r>
            <a:r>
              <a:rPr lang="en-US" dirty="0" err="1" smtClean="0"/>
              <a:t>vật</a:t>
            </a:r>
            <a:r>
              <a:rPr lang="en-US" dirty="0" smtClean="0"/>
              <a:t> </a:t>
            </a:r>
            <a:r>
              <a:rPr lang="en-US" dirty="0" err="1" smtClean="0"/>
              <a:t>có</a:t>
            </a:r>
            <a:r>
              <a:rPr lang="en-US" dirty="0" smtClean="0"/>
              <a:t> </a:t>
            </a:r>
            <a:r>
              <a:rPr lang="en-US" dirty="0" err="1" smtClean="0"/>
              <a:t>màu</a:t>
            </a:r>
            <a:r>
              <a:rPr lang="en-US" dirty="0" smtClean="0"/>
              <a:t> </a:t>
            </a:r>
            <a:r>
              <a:rPr lang="en-US" dirty="0" err="1" smtClean="0"/>
              <a:t>tối</a:t>
            </a:r>
            <a:endParaRPr lang="en-US" dirty="0" smtClean="0"/>
          </a:p>
          <a:p>
            <a:r>
              <a:rPr lang="en-US" dirty="0" err="1" smtClean="0"/>
              <a:t>Chất</a:t>
            </a:r>
            <a:r>
              <a:rPr lang="en-US" dirty="0" smtClean="0"/>
              <a:t> </a:t>
            </a:r>
            <a:r>
              <a:rPr lang="en-US" dirty="0" err="1" smtClean="0"/>
              <a:t>lượng</a:t>
            </a:r>
            <a:r>
              <a:rPr lang="en-US" dirty="0" smtClean="0"/>
              <a:t> video </a:t>
            </a:r>
            <a:r>
              <a:rPr lang="en-US" dirty="0" err="1" smtClean="0"/>
              <a:t>kém</a:t>
            </a:r>
            <a:endParaRPr lang="en-US" dirty="0"/>
          </a:p>
        </p:txBody>
      </p:sp>
      <p:pic>
        <p:nvPicPr>
          <p:cNvPr id="4" name="Picture 3"/>
          <p:cNvPicPr/>
          <p:nvPr/>
        </p:nvPicPr>
        <p:blipFill>
          <a:blip r:embed="rId2" cstate="print"/>
          <a:srcRect/>
          <a:stretch>
            <a:fillRect/>
          </a:stretch>
        </p:blipFill>
        <p:spPr bwMode="auto">
          <a:xfrm>
            <a:off x="2438400" y="40386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3" cstate="print"/>
          <a:srcRect/>
          <a:stretch>
            <a:fillRect/>
          </a:stretch>
        </p:blipFill>
        <p:spPr bwMode="auto">
          <a:xfrm>
            <a:off x="5867400" y="4038600"/>
            <a:ext cx="3084534" cy="23109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endParaRPr lang="en-US" dirty="0"/>
          </a:p>
        </p:txBody>
      </p:sp>
      <p:sp>
        <p:nvSpPr>
          <p:cNvPr id="6" name="Content Placeholder 5"/>
          <p:cNvSpPr>
            <a:spLocks noGrp="1"/>
          </p:cNvSpPr>
          <p:nvPr>
            <p:ph idx="1"/>
          </p:nvPr>
        </p:nvSpPr>
        <p:spPr/>
        <p:txBody>
          <a:bodyPr/>
          <a:lstStyle/>
          <a:p>
            <a:endParaRPr lang="en-US" dirty="0" smtClean="0"/>
          </a:p>
        </p:txBody>
      </p:sp>
      <p:pic>
        <p:nvPicPr>
          <p:cNvPr id="35843" name="Picture 3" descr="C:\Documents and Settings\bin\Desktop\question-mark1a.jpg"/>
          <p:cNvPicPr>
            <a:picLocks noChangeAspect="1" noChangeArrowheads="1"/>
          </p:cNvPicPr>
          <p:nvPr/>
        </p:nvPicPr>
        <p:blipFill>
          <a:blip r:embed="rId3" cstate="print"/>
          <a:srcRect/>
          <a:stretch>
            <a:fillRect/>
          </a:stretch>
        </p:blipFill>
        <p:spPr bwMode="auto">
          <a:xfrm>
            <a:off x="5105400" y="2971800"/>
            <a:ext cx="2286000" cy="3048000"/>
          </a:xfrm>
          <a:prstGeom prst="rect">
            <a:avLst/>
          </a:prstGeom>
          <a:noFill/>
        </p:spPr>
      </p:pic>
      <p:sp>
        <p:nvSpPr>
          <p:cNvPr id="9" name="Cloud Callout 8"/>
          <p:cNvSpPr/>
          <p:nvPr/>
        </p:nvSpPr>
        <p:spPr>
          <a:xfrm>
            <a:off x="4876800" y="1676400"/>
            <a:ext cx="3733800" cy="1143000"/>
          </a:xfrm>
          <a:prstGeom prst="cloudCallout">
            <a:avLst>
              <a:gd name="adj1" fmla="val -7676"/>
              <a:gd name="adj2" fmla="val 95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Có</a:t>
            </a:r>
            <a:r>
              <a:rPr lang="en-US" dirty="0" smtClean="0"/>
              <a:t> </a:t>
            </a:r>
            <a:r>
              <a:rPr lang="en-US" dirty="0" err="1" smtClean="0"/>
              <a:t>bao</a:t>
            </a:r>
            <a:r>
              <a:rPr lang="en-US" dirty="0" smtClean="0"/>
              <a:t> </a:t>
            </a:r>
            <a:r>
              <a:rPr lang="en-US" dirty="0" err="1" smtClean="0"/>
              <a:t>nhiêu</a:t>
            </a:r>
            <a:r>
              <a:rPr lang="en-US" dirty="0" smtClean="0"/>
              <a:t> </a:t>
            </a:r>
            <a:r>
              <a:rPr lang="en-US" dirty="0" err="1" smtClean="0"/>
              <a:t>người</a:t>
            </a:r>
            <a:r>
              <a:rPr lang="en-US" dirty="0" smtClean="0"/>
              <a:t> </a:t>
            </a:r>
            <a:r>
              <a:rPr lang="en-US" dirty="0" err="1" smtClean="0"/>
              <a:t>trong</a:t>
            </a:r>
            <a:r>
              <a:rPr lang="en-US" dirty="0" smtClean="0"/>
              <a:t> </a:t>
            </a:r>
            <a:r>
              <a:rPr lang="en-US" dirty="0" err="1" smtClean="0"/>
              <a:t>lớp</a:t>
            </a:r>
            <a:r>
              <a:rPr lang="en-US" dirty="0" smtClean="0"/>
              <a:t> </a:t>
            </a:r>
            <a:r>
              <a:rPr lang="en-US" dirty="0" err="1" smtClean="0"/>
              <a:t>học</a:t>
            </a:r>
            <a:r>
              <a:rPr lang="en-US" dirty="0" smtClean="0"/>
              <a:t> ???</a:t>
            </a:r>
          </a:p>
        </p:txBody>
      </p:sp>
      <p:pic>
        <p:nvPicPr>
          <p:cNvPr id="35844" name="Picture 4" descr="C:\Documents and Settings\bin\Desktop\thuvien_tin chi[.jpg"/>
          <p:cNvPicPr>
            <a:picLocks noChangeAspect="1" noChangeArrowheads="1"/>
          </p:cNvPicPr>
          <p:nvPr/>
        </p:nvPicPr>
        <p:blipFill>
          <a:blip r:embed="rId4" cstate="print"/>
          <a:srcRect/>
          <a:stretch>
            <a:fillRect/>
          </a:stretch>
        </p:blipFill>
        <p:spPr bwMode="auto">
          <a:xfrm>
            <a:off x="990600" y="1828800"/>
            <a:ext cx="3783013" cy="2834683"/>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phát</a:t>
            </a:r>
            <a:r>
              <a:rPr lang="en-US" dirty="0" smtClean="0"/>
              <a:t> </a:t>
            </a:r>
            <a:r>
              <a:rPr lang="en-US" dirty="0" err="1" smtClean="0"/>
              <a:t>triển</a:t>
            </a:r>
            <a:endParaRPr lang="en-US" dirty="0"/>
          </a:p>
        </p:txBody>
      </p:sp>
      <p:sp>
        <p:nvSpPr>
          <p:cNvPr id="6" name="Content Placeholder 5"/>
          <p:cNvSpPr>
            <a:spLocks noGrp="1"/>
          </p:cNvSpPr>
          <p:nvPr>
            <p:ph idx="1"/>
          </p:nvPr>
        </p:nvSpPr>
        <p:spPr/>
        <p:txBody>
          <a:bodyPr/>
          <a:lstStyle/>
          <a:p>
            <a:r>
              <a:rPr lang="en-US" dirty="0" smtClean="0"/>
              <a:t>Theo </a:t>
            </a:r>
            <a:r>
              <a:rPr lang="en-US" dirty="0" err="1" smtClean="0"/>
              <a:t>vết</a:t>
            </a:r>
            <a:r>
              <a:rPr lang="en-US" dirty="0" smtClean="0"/>
              <a:t> </a:t>
            </a:r>
            <a:r>
              <a:rPr lang="en-US" dirty="0" err="1" smtClean="0"/>
              <a:t>từng</a:t>
            </a:r>
            <a:r>
              <a:rPr lang="en-US" dirty="0" smtClean="0"/>
              <a:t> </a:t>
            </a:r>
            <a:r>
              <a:rPr lang="en-US" dirty="0" err="1" smtClean="0"/>
              <a:t>học</a:t>
            </a:r>
            <a:r>
              <a:rPr lang="en-US" dirty="0" smtClean="0"/>
              <a:t> </a:t>
            </a:r>
            <a:r>
              <a:rPr lang="en-US" dirty="0" err="1" smtClean="0"/>
              <a:t>sinh</a:t>
            </a:r>
            <a:endParaRPr lang="en-US" dirty="0" smtClean="0"/>
          </a:p>
          <a:p>
            <a:r>
              <a:rPr lang="en-US" dirty="0" err="1" smtClean="0"/>
              <a:t>Tính</a:t>
            </a:r>
            <a:r>
              <a:rPr lang="en-US" dirty="0" smtClean="0"/>
              <a:t> </a:t>
            </a:r>
            <a:r>
              <a:rPr lang="en-US" dirty="0" err="1" smtClean="0"/>
              <a:t>độ</a:t>
            </a:r>
            <a:r>
              <a:rPr lang="en-US" dirty="0" smtClean="0"/>
              <a:t> </a:t>
            </a:r>
            <a:r>
              <a:rPr lang="en-US" dirty="0" err="1" smtClean="0"/>
              <a:t>dao</a:t>
            </a:r>
            <a:r>
              <a:rPr lang="en-US" dirty="0" smtClean="0"/>
              <a:t> </a:t>
            </a:r>
            <a:r>
              <a:rPr lang="en-US" dirty="0" err="1" smtClean="0"/>
              <a:t>động</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Tài</a:t>
            </a:r>
            <a:r>
              <a:rPr lang="en-US" dirty="0" smtClean="0"/>
              <a:t> </a:t>
            </a:r>
            <a:r>
              <a:rPr lang="en-US" dirty="0" err="1" smtClean="0"/>
              <a:t>liệu</a:t>
            </a:r>
            <a:r>
              <a:rPr lang="en-US" dirty="0" smtClean="0"/>
              <a:t> </a:t>
            </a:r>
            <a:r>
              <a:rPr lang="en-US" dirty="0" err="1" smtClean="0"/>
              <a:t>tham</a:t>
            </a:r>
            <a:r>
              <a:rPr lang="en-US" dirty="0" smtClean="0"/>
              <a:t> </a:t>
            </a:r>
            <a:r>
              <a:rPr lang="en-US" dirty="0" err="1" smtClean="0"/>
              <a:t>khảo</a:t>
            </a:r>
            <a:endParaRPr lang="en-US" dirty="0"/>
          </a:p>
        </p:txBody>
      </p:sp>
      <p:sp>
        <p:nvSpPr>
          <p:cNvPr id="6" name="Content Placeholder 5"/>
          <p:cNvSpPr>
            <a:spLocks noGrp="1"/>
          </p:cNvSpPr>
          <p:nvPr>
            <p:ph idx="1"/>
          </p:nvPr>
        </p:nvSpPr>
        <p:spPr/>
        <p:txBody>
          <a:bodyPr/>
          <a:lstStyle/>
          <a:p>
            <a:r>
              <a:rPr lang="en-US" sz="2400" dirty="0" smtClean="0"/>
              <a:t>Wei Jiang, "Human Feature Extraction in VS image Using HOG Algorithm".</a:t>
            </a:r>
          </a:p>
          <a:p>
            <a:r>
              <a:rPr lang="en-US" sz="2400" dirty="0" err="1" smtClean="0"/>
              <a:t>Navneet</a:t>
            </a:r>
            <a:r>
              <a:rPr lang="en-US" sz="2400" dirty="0" smtClean="0"/>
              <a:t> </a:t>
            </a:r>
            <a:r>
              <a:rPr lang="en-US" sz="2400" dirty="0" err="1" smtClean="0"/>
              <a:t>Dalal</a:t>
            </a:r>
            <a:r>
              <a:rPr lang="en-US" sz="2400" dirty="0" smtClean="0"/>
              <a:t> and Bill </a:t>
            </a:r>
            <a:r>
              <a:rPr lang="en-US" sz="2400" dirty="0" err="1" smtClean="0"/>
              <a:t>Triggs</a:t>
            </a:r>
            <a:r>
              <a:rPr lang="en-US" sz="2400" dirty="0" smtClean="0"/>
              <a:t>, "Histograms of Oriented Gradients for Human Detection," p. 6.</a:t>
            </a:r>
          </a:p>
          <a:p>
            <a:r>
              <a:rPr lang="en-US" sz="2400" dirty="0" smtClean="0"/>
              <a:t>Paul Viola and Michael Jones, "Rapid Object Detection using a Boosted Cascade of Simple Features," pp. 2-3, 2001</a:t>
            </a:r>
          </a:p>
          <a:p>
            <a:r>
              <a:rPr lang="en-US" sz="2400" dirty="0" err="1" smtClean="0"/>
              <a:t>Jiawei</a:t>
            </a:r>
            <a:r>
              <a:rPr lang="en-US" sz="2400" dirty="0" smtClean="0"/>
              <a:t> Han and </a:t>
            </a:r>
            <a:r>
              <a:rPr lang="en-US" sz="2400" dirty="0" err="1" smtClean="0"/>
              <a:t>Micheline</a:t>
            </a:r>
            <a:r>
              <a:rPr lang="en-US" sz="2400" dirty="0" smtClean="0"/>
              <a:t> </a:t>
            </a:r>
            <a:r>
              <a:rPr lang="en-US" sz="2400" dirty="0" err="1" smtClean="0"/>
              <a:t>Kamber</a:t>
            </a:r>
            <a:r>
              <a:rPr lang="en-US" sz="2400" dirty="0" smtClean="0"/>
              <a:t>, "Data Mining Concepts and Techniques," pp. 337-344.</a:t>
            </a:r>
          </a:p>
          <a:p>
            <a:r>
              <a:rPr lang="en-US" sz="2400" dirty="0" smtClean="0"/>
              <a:t>Colin Campbell, "Introduction to Support Vector Machines".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5400" y="2895600"/>
            <a:ext cx="7772400" cy="1362075"/>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Cám</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thầy</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cô</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b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b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và</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các</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bạn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đã</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theo</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dõi</a:t>
            </a:r>
            <a:endParaRPr lang="en-US" cap="none"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PHỤ LỤC</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khái</a:t>
            </a:r>
            <a:r>
              <a:rPr lang="en-US" dirty="0" smtClean="0"/>
              <a:t> </a:t>
            </a:r>
            <a:r>
              <a:rPr lang="en-US" dirty="0" err="1" smtClean="0"/>
              <a:t>niệm</a:t>
            </a:r>
            <a:r>
              <a:rPr lang="en-US" dirty="0" smtClean="0"/>
              <a:t> </a:t>
            </a:r>
            <a:r>
              <a:rPr lang="en-US" dirty="0" err="1" smtClean="0"/>
              <a:t>cơ</a:t>
            </a:r>
            <a:r>
              <a:rPr lang="en-US" dirty="0" smtClean="0"/>
              <a:t> </a:t>
            </a:r>
            <a:r>
              <a:rPr lang="en-US" dirty="0" err="1" smtClean="0"/>
              <a:t>bản</a:t>
            </a:r>
            <a:endParaRPr lang="en-US" dirty="0"/>
          </a:p>
        </p:txBody>
      </p:sp>
      <p:sp>
        <p:nvSpPr>
          <p:cNvPr id="3" name="Content Placeholder 2"/>
          <p:cNvSpPr>
            <a:spLocks noGrp="1"/>
          </p:cNvSpPr>
          <p:nvPr>
            <p:ph idx="1"/>
          </p:nvPr>
        </p:nvSpPr>
        <p:spPr/>
        <p:txBody>
          <a:bodyPr/>
          <a:lstStyle/>
          <a:p>
            <a:r>
              <a:rPr lang="en-US" dirty="0" smtClean="0"/>
              <a:t>Ô (cell)</a:t>
            </a:r>
          </a:p>
          <a:p>
            <a:r>
              <a:rPr lang="en-US" dirty="0" err="1" smtClean="0"/>
              <a:t>Khối</a:t>
            </a:r>
            <a:r>
              <a:rPr lang="en-US" dirty="0" smtClean="0"/>
              <a:t> (block)</a:t>
            </a:r>
          </a:p>
          <a:p>
            <a:r>
              <a:rPr lang="en-US" dirty="0" err="1" smtClean="0"/>
              <a:t>Cửa</a:t>
            </a:r>
            <a:r>
              <a:rPr lang="en-US" dirty="0" smtClean="0"/>
              <a:t> </a:t>
            </a:r>
            <a:r>
              <a:rPr lang="en-US" dirty="0" err="1" smtClean="0"/>
              <a:t>sổ</a:t>
            </a:r>
            <a:r>
              <a:rPr lang="en-US" dirty="0" smtClean="0"/>
              <a:t> (Window)</a:t>
            </a:r>
            <a:endParaRPr lang="en-US" dirty="0"/>
          </a:p>
        </p:txBody>
      </p:sp>
      <p:pic>
        <p:nvPicPr>
          <p:cNvPr id="56322" name="Picture 2" descr="E:\Data\2.png"/>
          <p:cNvPicPr>
            <a:picLocks noChangeAspect="1" noChangeArrowheads="1"/>
          </p:cNvPicPr>
          <p:nvPr/>
        </p:nvPicPr>
        <p:blipFill>
          <a:blip r:embed="rId3" cstate="print"/>
          <a:srcRect/>
          <a:stretch>
            <a:fillRect/>
          </a:stretch>
        </p:blipFill>
        <p:spPr bwMode="auto">
          <a:xfrm>
            <a:off x="4105274" y="3729037"/>
            <a:ext cx="3057526" cy="2290763"/>
          </a:xfrm>
          <a:prstGeom prst="rect">
            <a:avLst/>
          </a:prstGeom>
          <a:noFill/>
        </p:spPr>
      </p:pic>
      <p:cxnSp>
        <p:nvCxnSpPr>
          <p:cNvPr id="7" name="Straight Connector 6"/>
          <p:cNvCxnSpPr/>
          <p:nvPr/>
        </p:nvCxnSpPr>
        <p:spPr>
          <a:xfrm rot="5400000">
            <a:off x="3190874" y="4872037"/>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rot="5400000">
            <a:off x="34202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rot="5400000">
            <a:off x="36472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rot="5400000">
            <a:off x="38758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rot="5400000">
            <a:off x="41044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rot="5400000">
            <a:off x="43330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p:cNvCxnSpPr/>
          <p:nvPr/>
        </p:nvCxnSpPr>
        <p:spPr>
          <a:xfrm rot="5400000">
            <a:off x="45616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p:cNvCxnSpPr/>
          <p:nvPr/>
        </p:nvCxnSpPr>
        <p:spPr>
          <a:xfrm rot="5400000">
            <a:off x="47902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p:cNvCxnSpPr/>
          <p:nvPr/>
        </p:nvCxnSpPr>
        <p:spPr>
          <a:xfrm rot="5400000">
            <a:off x="50188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p:cNvCxnSpPr/>
          <p:nvPr/>
        </p:nvCxnSpPr>
        <p:spPr>
          <a:xfrm rot="5400000">
            <a:off x="5247479"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7"/>
          <p:cNvCxnSpPr/>
          <p:nvPr/>
        </p:nvCxnSpPr>
        <p:spPr>
          <a:xfrm rot="5400000">
            <a:off x="54776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8"/>
          <p:cNvCxnSpPr/>
          <p:nvPr/>
        </p:nvCxnSpPr>
        <p:spPr>
          <a:xfrm rot="5400000">
            <a:off x="29614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rot="5400000">
            <a:off x="5704679"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rot="5400000">
            <a:off x="59348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4106068" y="3729037"/>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Straight Connector 24"/>
          <p:cNvCxnSpPr/>
          <p:nvPr/>
        </p:nvCxnSpPr>
        <p:spPr>
          <a:xfrm flipV="1">
            <a:off x="4105274" y="39568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flipV="1">
            <a:off x="4105274" y="41854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p:nvPr/>
        </p:nvCxnSpPr>
        <p:spPr>
          <a:xfrm flipV="1">
            <a:off x="4105274" y="44140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27"/>
          <p:cNvCxnSpPr/>
          <p:nvPr/>
        </p:nvCxnSpPr>
        <p:spPr>
          <a:xfrm flipV="1">
            <a:off x="4105274" y="46426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9" name="Straight Connector 28"/>
          <p:cNvCxnSpPr/>
          <p:nvPr/>
        </p:nvCxnSpPr>
        <p:spPr>
          <a:xfrm flipV="1">
            <a:off x="4105274" y="48712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Connector 29"/>
          <p:cNvCxnSpPr/>
          <p:nvPr/>
        </p:nvCxnSpPr>
        <p:spPr>
          <a:xfrm flipV="1">
            <a:off x="4105274" y="50998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p:cNvCxnSpPr/>
          <p:nvPr/>
        </p:nvCxnSpPr>
        <p:spPr>
          <a:xfrm flipV="1">
            <a:off x="4105274" y="53284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2" name="Straight Connector 31"/>
          <p:cNvCxnSpPr/>
          <p:nvPr/>
        </p:nvCxnSpPr>
        <p:spPr>
          <a:xfrm flipV="1">
            <a:off x="4105274" y="55570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3" name="Straight Connector 32"/>
          <p:cNvCxnSpPr/>
          <p:nvPr/>
        </p:nvCxnSpPr>
        <p:spPr>
          <a:xfrm flipV="1">
            <a:off x="4105274" y="57856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4" name="Straight Connector 33"/>
          <p:cNvCxnSpPr/>
          <p:nvPr/>
        </p:nvCxnSpPr>
        <p:spPr>
          <a:xfrm flipV="1">
            <a:off x="4105274" y="6014243"/>
            <a:ext cx="3047206" cy="794"/>
          </a:xfrm>
          <a:prstGeom prst="line">
            <a:avLst/>
          </a:prstGeom>
        </p:spPr>
        <p:style>
          <a:lnRef idx="3">
            <a:schemeClr val="accent2"/>
          </a:lnRef>
          <a:fillRef idx="0">
            <a:schemeClr val="accent2"/>
          </a:fillRef>
          <a:effectRef idx="2">
            <a:schemeClr val="accent2"/>
          </a:effectRef>
          <a:fontRef idx="minor">
            <a:schemeClr val="tx1"/>
          </a:fontRef>
        </p:style>
      </p:cxnSp>
      <p:sp>
        <p:nvSpPr>
          <p:cNvPr id="35" name="Rounded Rectangular Callout 34"/>
          <p:cNvSpPr/>
          <p:nvPr/>
        </p:nvSpPr>
        <p:spPr>
          <a:xfrm>
            <a:off x="5029200" y="2438400"/>
            <a:ext cx="1905000" cy="762000"/>
          </a:xfrm>
          <a:prstGeom prst="wedgeRoundRectCallout">
            <a:avLst>
              <a:gd name="adj1" fmla="val -20262"/>
              <a:gd name="adj2" fmla="val 192500"/>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Ô</a:t>
            </a:r>
            <a:endParaRPr lang="en-US" dirty="0"/>
          </a:p>
        </p:txBody>
      </p:sp>
      <p:sp>
        <p:nvSpPr>
          <p:cNvPr id="37" name="Rectangle 36"/>
          <p:cNvSpPr/>
          <p:nvPr/>
        </p:nvSpPr>
        <p:spPr>
          <a:xfrm>
            <a:off x="6172200" y="44196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Callout 37"/>
          <p:cNvSpPr/>
          <p:nvPr/>
        </p:nvSpPr>
        <p:spPr>
          <a:xfrm>
            <a:off x="7696200" y="3276600"/>
            <a:ext cx="1219200" cy="1447800"/>
          </a:xfrm>
          <a:prstGeom prst="wedgeEllipseCallout">
            <a:avLst>
              <a:gd name="adj1" fmla="val -149404"/>
              <a:gd name="adj2" fmla="val 3994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Khối</a:t>
            </a:r>
            <a:endParaRPr lang="en-US" dirty="0">
              <a:solidFill>
                <a:schemeClr val="tx1"/>
              </a:solidFill>
            </a:endParaRPr>
          </a:p>
        </p:txBody>
      </p:sp>
      <p:sp>
        <p:nvSpPr>
          <p:cNvPr id="39" name="Rectangle 38"/>
          <p:cNvSpPr/>
          <p:nvPr/>
        </p:nvSpPr>
        <p:spPr>
          <a:xfrm>
            <a:off x="6400800" y="44196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172200" y="46482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400800" y="46482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172200" y="4419600"/>
            <a:ext cx="685800" cy="685800"/>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Callout 42"/>
          <p:cNvSpPr/>
          <p:nvPr/>
        </p:nvSpPr>
        <p:spPr>
          <a:xfrm>
            <a:off x="7543800" y="5257800"/>
            <a:ext cx="1295400" cy="1066800"/>
          </a:xfrm>
          <a:prstGeom prst="wedgeEllipseCallout">
            <a:avLst>
              <a:gd name="adj1" fmla="val -126715"/>
              <a:gd name="adj2" fmla="val -7423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Cửa</a:t>
            </a:r>
            <a:r>
              <a:rPr lang="en-US" dirty="0" smtClean="0"/>
              <a:t> </a:t>
            </a:r>
            <a:r>
              <a:rPr lang="en-US" dirty="0" err="1" smtClean="0"/>
              <a:t>sổ</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22"/>
                                        </p:tgtEl>
                                        <p:attrNameLst>
                                          <p:attrName>style.visibility</p:attrName>
                                        </p:attrNameLst>
                                      </p:cBhvr>
                                      <p:to>
                                        <p:strVal val="visible"/>
                                      </p:to>
                                    </p:set>
                                    <p:animEffect transition="in" filter="blinds(horizontal)">
                                      <p:cBhvr>
                                        <p:cTn id="7" dur="500"/>
                                        <p:tgtEl>
                                          <p:spTgt spid="563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3"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par>
                                <p:cTn id="28" presetID="3" presetClass="entr" presetSubtype="1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par>
                                <p:cTn id="31" presetID="3" presetClass="entr" presetSubtype="1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par>
                                <p:cTn id="34" presetID="3" presetClass="entr" presetSubtype="1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par>
                                <p:cTn id="37" presetID="3" presetClass="entr" presetSubtype="1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par>
                                <p:cTn id="40" presetID="3" presetClass="entr" presetSubtype="1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par>
                                <p:cTn id="43" presetID="3" presetClass="entr" presetSubtype="1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linds(horizontal)">
                                      <p:cBhvr>
                                        <p:cTn id="45" dur="500"/>
                                        <p:tgtEl>
                                          <p:spTgt spid="18"/>
                                        </p:tgtEl>
                                      </p:cBhvr>
                                    </p:animEffect>
                                  </p:childTnLst>
                                </p:cTn>
                              </p:par>
                              <p:par>
                                <p:cTn id="46" presetID="3" presetClass="entr" presetSubtype="1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linds(horizontal)">
                                      <p:cBhvr>
                                        <p:cTn id="48" dur="500"/>
                                        <p:tgtEl>
                                          <p:spTgt spid="20"/>
                                        </p:tgtEl>
                                      </p:cBhvr>
                                    </p:animEffect>
                                  </p:childTnLst>
                                </p:cTn>
                              </p:par>
                              <p:par>
                                <p:cTn id="49" presetID="3" presetClass="entr" presetSubtype="1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blinds(horizontal)">
                                      <p:cBhvr>
                                        <p:cTn id="51" dur="500"/>
                                        <p:tgtEl>
                                          <p:spTgt spid="21"/>
                                        </p:tgtEl>
                                      </p:cBhvr>
                                    </p:animEffect>
                                  </p:childTnLst>
                                </p:cTn>
                              </p:par>
                            </p:childTnLst>
                          </p:cTn>
                        </p:par>
                        <p:par>
                          <p:cTn id="52" fill="hold">
                            <p:stCondLst>
                              <p:cond delay="500"/>
                            </p:stCondLst>
                            <p:childTnLst>
                              <p:par>
                                <p:cTn id="53" presetID="3" presetClass="entr" presetSubtype="1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blinds(horizontal)">
                                      <p:cBhvr>
                                        <p:cTn id="55" dur="500"/>
                                        <p:tgtEl>
                                          <p:spTgt spid="22"/>
                                        </p:tgtEl>
                                      </p:cBhvr>
                                    </p:animEffect>
                                  </p:childTnLst>
                                </p:cTn>
                              </p:par>
                            </p:childTnLst>
                          </p:cTn>
                        </p:par>
                        <p:par>
                          <p:cTn id="56" fill="hold">
                            <p:stCondLst>
                              <p:cond delay="1000"/>
                            </p:stCondLst>
                            <p:childTnLst>
                              <p:par>
                                <p:cTn id="57" presetID="3" presetClass="entr" presetSubtype="10"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linds(horizontal)">
                                      <p:cBhvr>
                                        <p:cTn id="59" dur="500"/>
                                        <p:tgtEl>
                                          <p:spTgt spid="25"/>
                                        </p:tgtEl>
                                      </p:cBhvr>
                                    </p:animEffect>
                                  </p:childTnLst>
                                </p:cTn>
                              </p:par>
                            </p:childTnLst>
                          </p:cTn>
                        </p:par>
                        <p:par>
                          <p:cTn id="60" fill="hold">
                            <p:stCondLst>
                              <p:cond delay="1500"/>
                            </p:stCondLst>
                            <p:childTnLst>
                              <p:par>
                                <p:cTn id="61" presetID="3" presetClass="entr" presetSubtype="10" fill="hold"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500"/>
                                        <p:tgtEl>
                                          <p:spTgt spid="26"/>
                                        </p:tgtEl>
                                      </p:cBhvr>
                                    </p:animEffect>
                                  </p:childTnLst>
                                </p:cTn>
                              </p:par>
                            </p:childTnLst>
                          </p:cTn>
                        </p:par>
                        <p:par>
                          <p:cTn id="64" fill="hold">
                            <p:stCondLst>
                              <p:cond delay="2000"/>
                            </p:stCondLst>
                            <p:childTnLst>
                              <p:par>
                                <p:cTn id="65" presetID="3" presetClass="entr" presetSubtype="10" fill="hold"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blinds(horizontal)">
                                      <p:cBhvr>
                                        <p:cTn id="67" dur="500"/>
                                        <p:tgtEl>
                                          <p:spTgt spid="27"/>
                                        </p:tgtEl>
                                      </p:cBhvr>
                                    </p:animEffect>
                                  </p:childTnLst>
                                </p:cTn>
                              </p:par>
                            </p:childTnLst>
                          </p:cTn>
                        </p:par>
                        <p:par>
                          <p:cTn id="68" fill="hold">
                            <p:stCondLst>
                              <p:cond delay="2500"/>
                            </p:stCondLst>
                            <p:childTnLst>
                              <p:par>
                                <p:cTn id="69" presetID="3" presetClass="entr" presetSubtype="10"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blinds(horizontal)">
                                      <p:cBhvr>
                                        <p:cTn id="71" dur="500"/>
                                        <p:tgtEl>
                                          <p:spTgt spid="28"/>
                                        </p:tgtEl>
                                      </p:cBhvr>
                                    </p:animEffect>
                                  </p:childTnLst>
                                </p:cTn>
                              </p:par>
                            </p:childTnLst>
                          </p:cTn>
                        </p:par>
                        <p:par>
                          <p:cTn id="72" fill="hold">
                            <p:stCondLst>
                              <p:cond delay="3000"/>
                            </p:stCondLst>
                            <p:childTnLst>
                              <p:par>
                                <p:cTn id="73" presetID="3" presetClass="entr" presetSubtype="10" fill="hold"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blinds(horizontal)">
                                      <p:cBhvr>
                                        <p:cTn id="75" dur="500"/>
                                        <p:tgtEl>
                                          <p:spTgt spid="29"/>
                                        </p:tgtEl>
                                      </p:cBhvr>
                                    </p:animEffect>
                                  </p:childTnLst>
                                </p:cTn>
                              </p:par>
                            </p:childTnLst>
                          </p:cTn>
                        </p:par>
                        <p:par>
                          <p:cTn id="76" fill="hold">
                            <p:stCondLst>
                              <p:cond delay="3500"/>
                            </p:stCondLst>
                            <p:childTnLst>
                              <p:par>
                                <p:cTn id="77" presetID="3" presetClass="entr" presetSubtype="10" fill="hold"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blinds(horizontal)">
                                      <p:cBhvr>
                                        <p:cTn id="79" dur="500"/>
                                        <p:tgtEl>
                                          <p:spTgt spid="30"/>
                                        </p:tgtEl>
                                      </p:cBhvr>
                                    </p:animEffect>
                                  </p:childTnLst>
                                </p:cTn>
                              </p:par>
                            </p:childTnLst>
                          </p:cTn>
                        </p:par>
                        <p:par>
                          <p:cTn id="80" fill="hold">
                            <p:stCondLst>
                              <p:cond delay="4000"/>
                            </p:stCondLst>
                            <p:childTnLst>
                              <p:par>
                                <p:cTn id="81" presetID="3" presetClass="entr" presetSubtype="10" fill="hold" nodeType="after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blinds(horizontal)">
                                      <p:cBhvr>
                                        <p:cTn id="83" dur="500"/>
                                        <p:tgtEl>
                                          <p:spTgt spid="31"/>
                                        </p:tgtEl>
                                      </p:cBhvr>
                                    </p:animEffect>
                                  </p:childTnLst>
                                </p:cTn>
                              </p:par>
                            </p:childTnLst>
                          </p:cTn>
                        </p:par>
                        <p:par>
                          <p:cTn id="84" fill="hold">
                            <p:stCondLst>
                              <p:cond delay="4500"/>
                            </p:stCondLst>
                            <p:childTnLst>
                              <p:par>
                                <p:cTn id="85" presetID="3" presetClass="entr" presetSubtype="10"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blinds(horizontal)">
                                      <p:cBhvr>
                                        <p:cTn id="87" dur="500"/>
                                        <p:tgtEl>
                                          <p:spTgt spid="32"/>
                                        </p:tgtEl>
                                      </p:cBhvr>
                                    </p:animEffect>
                                  </p:childTnLst>
                                </p:cTn>
                              </p:par>
                            </p:childTnLst>
                          </p:cTn>
                        </p:par>
                        <p:par>
                          <p:cTn id="88" fill="hold">
                            <p:stCondLst>
                              <p:cond delay="5000"/>
                            </p:stCondLst>
                            <p:childTnLst>
                              <p:par>
                                <p:cTn id="89" presetID="3" presetClass="entr" presetSubtype="10" fill="hold" nodeType="after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blinds(horizontal)">
                                      <p:cBhvr>
                                        <p:cTn id="91" dur="500"/>
                                        <p:tgtEl>
                                          <p:spTgt spid="33"/>
                                        </p:tgtEl>
                                      </p:cBhvr>
                                    </p:animEffect>
                                  </p:childTnLst>
                                </p:cTn>
                              </p:par>
                            </p:childTnLst>
                          </p:cTn>
                        </p:par>
                        <p:par>
                          <p:cTn id="92" fill="hold">
                            <p:stCondLst>
                              <p:cond delay="5500"/>
                            </p:stCondLst>
                            <p:childTnLst>
                              <p:par>
                                <p:cTn id="93" presetID="3" presetClass="entr" presetSubtype="10" fill="hold" nodeType="after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blinds(horizontal)">
                                      <p:cBhvr>
                                        <p:cTn id="95" dur="500"/>
                                        <p:tgtEl>
                                          <p:spTgt spid="34"/>
                                        </p:tgtEl>
                                      </p:cBhvr>
                                    </p:animEffect>
                                  </p:childTnLst>
                                </p:cTn>
                              </p:par>
                            </p:childTnLst>
                          </p:cTn>
                        </p:par>
                        <p:par>
                          <p:cTn id="96" fill="hold">
                            <p:stCondLst>
                              <p:cond delay="6000"/>
                            </p:stCondLst>
                            <p:childTnLst>
                              <p:par>
                                <p:cTn id="97" presetID="3" presetClass="entr" presetSubtype="10" fill="hold" grpId="0" nodeType="after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blinds(horizontal)">
                                      <p:cBhvr>
                                        <p:cTn id="99" dur="500"/>
                                        <p:tgtEl>
                                          <p:spTgt spid="35"/>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blinds(horizontal)">
                                      <p:cBhvr>
                                        <p:cTn id="104" dur="500"/>
                                        <p:tgtEl>
                                          <p:spTgt spid="37"/>
                                        </p:tgtEl>
                                      </p:cBhvr>
                                    </p:animEffect>
                                  </p:childTnLst>
                                </p:cTn>
                              </p:par>
                            </p:childTnLst>
                          </p:cTn>
                        </p:par>
                        <p:par>
                          <p:cTn id="105" fill="hold">
                            <p:stCondLst>
                              <p:cond delay="500"/>
                            </p:stCondLst>
                            <p:childTnLst>
                              <p:par>
                                <p:cTn id="106" presetID="3" presetClass="entr" presetSubtype="10"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blinds(horizontal)">
                                      <p:cBhvr>
                                        <p:cTn id="108" dur="500"/>
                                        <p:tgtEl>
                                          <p:spTgt spid="38"/>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blinds(horizontal)">
                                      <p:cBhvr>
                                        <p:cTn id="113" dur="500"/>
                                        <p:tgtEl>
                                          <p:spTgt spid="39"/>
                                        </p:tgtEl>
                                      </p:cBhvr>
                                    </p:animEffect>
                                  </p:childTnLst>
                                </p:cTn>
                              </p:par>
                            </p:childTnLst>
                          </p:cTn>
                        </p:par>
                        <p:par>
                          <p:cTn id="114" fill="hold">
                            <p:stCondLst>
                              <p:cond delay="500"/>
                            </p:stCondLst>
                            <p:childTnLst>
                              <p:par>
                                <p:cTn id="115" presetID="3" presetClass="entr" presetSubtype="10" fill="hold" grpId="0" nodeType="after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blinds(horizontal)">
                                      <p:cBhvr>
                                        <p:cTn id="117" dur="500"/>
                                        <p:tgtEl>
                                          <p:spTgt spid="40"/>
                                        </p:tgtEl>
                                      </p:cBhvr>
                                    </p:animEffect>
                                  </p:childTnLst>
                                </p:cTn>
                              </p:par>
                            </p:childTnLst>
                          </p:cTn>
                        </p:par>
                        <p:par>
                          <p:cTn id="118" fill="hold">
                            <p:stCondLst>
                              <p:cond delay="1000"/>
                            </p:stCondLst>
                            <p:childTnLst>
                              <p:par>
                                <p:cTn id="119" presetID="3" presetClass="entr" presetSubtype="10" fill="hold" grpId="0" nodeType="after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blinds(horizontal)">
                                      <p:cBhvr>
                                        <p:cTn id="121" dur="500"/>
                                        <p:tgtEl>
                                          <p:spTgt spid="41"/>
                                        </p:tgtEl>
                                      </p:cBhvr>
                                    </p:animEffect>
                                  </p:childTnLst>
                                </p:cTn>
                              </p:par>
                            </p:childTnLst>
                          </p:cTn>
                        </p:par>
                        <p:par>
                          <p:cTn id="122" fill="hold">
                            <p:stCondLst>
                              <p:cond delay="1500"/>
                            </p:stCondLst>
                            <p:childTnLst>
                              <p:par>
                                <p:cTn id="123" presetID="3" presetClass="entr" presetSubtype="10" fill="hold" grpId="1" nodeType="after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blinds(horizontal)">
                                      <p:cBhvr>
                                        <p:cTn id="125" dur="500"/>
                                        <p:tgtEl>
                                          <p:spTgt spid="39"/>
                                        </p:tgtEl>
                                      </p:cBhvr>
                                    </p:animEffect>
                                  </p:childTnLst>
                                </p:cTn>
                              </p:par>
                              <p:par>
                                <p:cTn id="126" presetID="3" presetClass="entr" presetSubtype="10" fill="hold" grpId="1" nodeType="withEffect">
                                  <p:stCondLst>
                                    <p:cond delay="0"/>
                                  </p:stCondLst>
                                  <p:childTnLst>
                                    <p:set>
                                      <p:cBhvr>
                                        <p:cTn id="127" dur="1" fill="hold">
                                          <p:stCondLst>
                                            <p:cond delay="0"/>
                                          </p:stCondLst>
                                        </p:cTn>
                                        <p:tgtEl>
                                          <p:spTgt spid="41"/>
                                        </p:tgtEl>
                                        <p:attrNameLst>
                                          <p:attrName>style.visibility</p:attrName>
                                        </p:attrNameLst>
                                      </p:cBhvr>
                                      <p:to>
                                        <p:strVal val="visible"/>
                                      </p:to>
                                    </p:set>
                                    <p:animEffect transition="in" filter="blinds(horizontal)">
                                      <p:cBhvr>
                                        <p:cTn id="128" dur="500"/>
                                        <p:tgtEl>
                                          <p:spTgt spid="41"/>
                                        </p:tgtEl>
                                      </p:cBhvr>
                                    </p:animEffect>
                                  </p:childTnLst>
                                </p:cTn>
                              </p:par>
                              <p:par>
                                <p:cTn id="129" presetID="3" presetClass="entr" presetSubtype="10" fill="hold" grpId="1" nodeType="with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blinds(horizontal)">
                                      <p:cBhvr>
                                        <p:cTn id="131" dur="500"/>
                                        <p:tgtEl>
                                          <p:spTgt spid="40"/>
                                        </p:tgtEl>
                                      </p:cBhvr>
                                    </p:animEffect>
                                  </p:childTnLst>
                                </p:cTn>
                              </p:par>
                            </p:childTnLst>
                          </p:cTn>
                        </p:par>
                        <p:par>
                          <p:cTn id="132" fill="hold">
                            <p:stCondLst>
                              <p:cond delay="2000"/>
                            </p:stCondLst>
                            <p:childTnLst>
                              <p:par>
                                <p:cTn id="133" presetID="3" presetClass="entr" presetSubtype="10" fill="hold" grpId="0" nodeType="after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blinds(horizontal)">
                                      <p:cBhvr>
                                        <p:cTn id="135" dur="500"/>
                                        <p:tgtEl>
                                          <p:spTgt spid="42"/>
                                        </p:tgtEl>
                                      </p:cBhvr>
                                    </p:animEffect>
                                  </p:childTnLst>
                                </p:cTn>
                              </p:par>
                            </p:childTnLst>
                          </p:cTn>
                        </p:par>
                        <p:par>
                          <p:cTn id="136" fill="hold">
                            <p:stCondLst>
                              <p:cond delay="2500"/>
                            </p:stCondLst>
                            <p:childTnLst>
                              <p:par>
                                <p:cTn id="137" presetID="3" presetClass="entr" presetSubtype="10" fill="hold" grpId="0" nodeType="after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blinds(horizontal)">
                                      <p:cBhvr>
                                        <p:cTn id="13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P spid="39" grpId="0" animBg="1"/>
      <p:bldP spid="39" grpId="1" animBg="1"/>
      <p:bldP spid="40" grpId="0" animBg="1"/>
      <p:bldP spid="40" grpId="1" animBg="1"/>
      <p:bldP spid="41" grpId="0" animBg="1"/>
      <p:bldP spid="41" grpId="1" animBg="1"/>
      <p:bldP spid="42" grpId="0" animBg="1"/>
      <p:bldP spid="4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a:r>
              <a:rPr lang="en-US" smtClean="0"/>
              <a:t>Chuẩn hóa block</a:t>
            </a:r>
          </a:p>
        </p:txBody>
      </p:sp>
      <p:sp>
        <p:nvSpPr>
          <p:cNvPr id="11268" name="Slide Number Placeholder 6"/>
          <p:cNvSpPr>
            <a:spLocks noGrp="1"/>
          </p:cNvSpPr>
          <p:nvPr>
            <p:ph type="sldNum" sz="quarter" idx="12"/>
          </p:nvPr>
        </p:nvSpPr>
        <p:spPr>
          <a:noFill/>
        </p:spPr>
        <p:txBody>
          <a:bodyPr/>
          <a:lstStyle/>
          <a:p>
            <a:fld id="{0AF049BB-89B7-469D-A81D-C69BB558468D}" type="slidenum">
              <a:rPr lang="fi-FI" smtClean="0">
                <a:ea typeface="DejaVu Sans" charset="0"/>
              </a:rPr>
              <a:pPr/>
              <a:t>56</a:t>
            </a:fld>
            <a:endParaRPr lang="fi-FI" smtClean="0">
              <a:ea typeface="DejaVu Sans" charset="0"/>
            </a:endParaRPr>
          </a:p>
        </p:txBody>
      </p:sp>
      <p:sp>
        <p:nvSpPr>
          <p:cNvPr id="11269" name="Content Placeholder 7"/>
          <p:cNvSpPr>
            <a:spLocks noGrp="1"/>
          </p:cNvSpPr>
          <p:nvPr>
            <p:ph idx="1"/>
          </p:nvPr>
        </p:nvSpPr>
        <p:spPr/>
        <p:txBody>
          <a:bodyPr/>
          <a:lstStyle/>
          <a:p>
            <a:endParaRPr lang="en-US" dirty="0" smtClean="0"/>
          </a:p>
        </p:txBody>
      </p:sp>
      <p:pic>
        <p:nvPicPr>
          <p:cNvPr id="210946" name="Picture 2"/>
          <p:cNvPicPr>
            <a:picLocks noChangeAspect="1" noChangeArrowheads="1"/>
          </p:cNvPicPr>
          <p:nvPr/>
        </p:nvPicPr>
        <p:blipFill>
          <a:blip r:embed="rId3" cstate="print"/>
          <a:srcRect/>
          <a:stretch>
            <a:fillRect/>
          </a:stretch>
        </p:blipFill>
        <p:spPr bwMode="auto">
          <a:xfrm>
            <a:off x="2667000" y="2362200"/>
            <a:ext cx="1590675" cy="762000"/>
          </a:xfrm>
          <a:prstGeom prst="rect">
            <a:avLst/>
          </a:prstGeom>
          <a:noFill/>
          <a:ln w="9525">
            <a:noFill/>
            <a:miter lim="800000"/>
            <a:headEnd/>
            <a:tailEnd/>
          </a:ln>
          <a:effectLst/>
        </p:spPr>
      </p:pic>
      <p:pic>
        <p:nvPicPr>
          <p:cNvPr id="210947" name="Picture 3"/>
          <p:cNvPicPr>
            <a:picLocks noChangeAspect="1" noChangeArrowheads="1"/>
          </p:cNvPicPr>
          <p:nvPr/>
        </p:nvPicPr>
        <p:blipFill>
          <a:blip r:embed="rId4" cstate="print"/>
          <a:srcRect/>
          <a:stretch>
            <a:fillRect/>
          </a:stretch>
        </p:blipFill>
        <p:spPr bwMode="auto">
          <a:xfrm>
            <a:off x="2667000" y="3352800"/>
            <a:ext cx="1562100" cy="685800"/>
          </a:xfrm>
          <a:prstGeom prst="rect">
            <a:avLst/>
          </a:prstGeom>
          <a:noFill/>
          <a:ln w="9525">
            <a:noFill/>
            <a:miter lim="800000"/>
            <a:headEnd/>
            <a:tailEnd/>
          </a:ln>
          <a:effectLst/>
        </p:spPr>
      </p:pic>
      <p:pic>
        <p:nvPicPr>
          <p:cNvPr id="210948" name="Picture 4"/>
          <p:cNvPicPr>
            <a:picLocks noChangeAspect="1" noChangeArrowheads="1"/>
          </p:cNvPicPr>
          <p:nvPr/>
        </p:nvPicPr>
        <p:blipFill>
          <a:blip r:embed="rId5" cstate="print"/>
          <a:srcRect/>
          <a:stretch>
            <a:fillRect/>
          </a:stretch>
        </p:blipFill>
        <p:spPr bwMode="auto">
          <a:xfrm>
            <a:off x="2667000" y="4267200"/>
            <a:ext cx="1638300" cy="904875"/>
          </a:xfrm>
          <a:prstGeom prst="rect">
            <a:avLst/>
          </a:prstGeom>
          <a:noFill/>
          <a:ln w="9525">
            <a:noFill/>
            <a:miter lim="800000"/>
            <a:headEnd/>
            <a:tailEnd/>
          </a:ln>
          <a:effectLst/>
        </p:spPr>
      </p:pic>
      <p:sp>
        <p:nvSpPr>
          <p:cNvPr id="9" name="TextBox 8"/>
          <p:cNvSpPr txBox="1"/>
          <p:nvPr/>
        </p:nvSpPr>
        <p:spPr>
          <a:xfrm>
            <a:off x="762000" y="2514600"/>
            <a:ext cx="1107996" cy="369332"/>
          </a:xfrm>
          <a:prstGeom prst="rect">
            <a:avLst/>
          </a:prstGeom>
          <a:noFill/>
        </p:spPr>
        <p:txBody>
          <a:bodyPr wrap="none" rtlCol="0">
            <a:spAutoFit/>
          </a:bodyPr>
          <a:lstStyle/>
          <a:p>
            <a:r>
              <a:rPr lang="en-US" dirty="0" smtClean="0"/>
              <a:t>L2-norm:</a:t>
            </a:r>
            <a:endParaRPr lang="en-US" dirty="0"/>
          </a:p>
        </p:txBody>
      </p:sp>
      <p:sp>
        <p:nvSpPr>
          <p:cNvPr id="10" name="TextBox 9"/>
          <p:cNvSpPr txBox="1"/>
          <p:nvPr/>
        </p:nvSpPr>
        <p:spPr>
          <a:xfrm>
            <a:off x="797004" y="3505200"/>
            <a:ext cx="1107996" cy="369332"/>
          </a:xfrm>
          <a:prstGeom prst="rect">
            <a:avLst/>
          </a:prstGeom>
          <a:noFill/>
        </p:spPr>
        <p:txBody>
          <a:bodyPr wrap="none" rtlCol="0">
            <a:spAutoFit/>
          </a:bodyPr>
          <a:lstStyle/>
          <a:p>
            <a:r>
              <a:rPr lang="en-US" dirty="0" smtClean="0"/>
              <a:t>L1-norm:</a:t>
            </a:r>
            <a:endParaRPr lang="en-US" dirty="0"/>
          </a:p>
        </p:txBody>
      </p:sp>
      <p:sp>
        <p:nvSpPr>
          <p:cNvPr id="11" name="TextBox 10"/>
          <p:cNvSpPr txBox="1"/>
          <p:nvPr/>
        </p:nvSpPr>
        <p:spPr>
          <a:xfrm>
            <a:off x="838200" y="4495800"/>
            <a:ext cx="966931" cy="369332"/>
          </a:xfrm>
          <a:prstGeom prst="rect">
            <a:avLst/>
          </a:prstGeom>
          <a:noFill/>
        </p:spPr>
        <p:txBody>
          <a:bodyPr wrap="none" rtlCol="0">
            <a:spAutoFit/>
          </a:bodyPr>
          <a:lstStyle/>
          <a:p>
            <a:r>
              <a:rPr lang="en-US" dirty="0" smtClean="0"/>
              <a:t>L1-sqrt:</a:t>
            </a:r>
            <a:endParaRPr lang="en-US" dirty="0"/>
          </a:p>
        </p:txBody>
      </p:sp>
      <p:pic>
        <p:nvPicPr>
          <p:cNvPr id="73730" name="Picture 2"/>
          <p:cNvPicPr>
            <a:picLocks noChangeAspect="1" noChangeArrowheads="1"/>
          </p:cNvPicPr>
          <p:nvPr/>
        </p:nvPicPr>
        <p:blipFill>
          <a:blip r:embed="rId6" cstate="print"/>
          <a:srcRect/>
          <a:stretch>
            <a:fillRect/>
          </a:stretch>
        </p:blipFill>
        <p:spPr bwMode="auto">
          <a:xfrm>
            <a:off x="4267200" y="3048000"/>
            <a:ext cx="4743450" cy="1323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bin</a:t>
            </a:r>
            <a:endParaRPr lang="en-US" dirty="0"/>
          </a:p>
        </p:txBody>
      </p:sp>
      <p:pic>
        <p:nvPicPr>
          <p:cNvPr id="56322" name="Picture 2"/>
          <p:cNvPicPr>
            <a:picLocks noChangeAspect="1" noChangeArrowheads="1"/>
          </p:cNvPicPr>
          <p:nvPr/>
        </p:nvPicPr>
        <p:blipFill>
          <a:blip r:embed="rId2" cstate="print"/>
          <a:srcRect/>
          <a:stretch>
            <a:fillRect/>
          </a:stretch>
        </p:blipFill>
        <p:spPr bwMode="auto">
          <a:xfrm>
            <a:off x="2971800" y="2514600"/>
            <a:ext cx="3395663" cy="3089616"/>
          </a:xfrm>
          <a:prstGeom prst="rect">
            <a:avLst/>
          </a:prstGeom>
          <a:noFill/>
          <a:ln w="9525">
            <a:noFill/>
            <a:miter lim="800000"/>
            <a:headEnd/>
            <a:tailEnd/>
          </a:ln>
          <a:effectLst/>
        </p:spPr>
      </p:pic>
      <p:sp>
        <p:nvSpPr>
          <p:cNvPr id="5" name="TextBox 4"/>
          <p:cNvSpPr txBox="1"/>
          <p:nvPr/>
        </p:nvSpPr>
        <p:spPr>
          <a:xfrm>
            <a:off x="2286000" y="64770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7346" name="Picture 2"/>
          <p:cNvPicPr>
            <a:picLocks noChangeAspect="1" noChangeArrowheads="1"/>
          </p:cNvPicPr>
          <p:nvPr/>
        </p:nvPicPr>
        <p:blipFill>
          <a:blip r:embed="rId2" cstate="print"/>
          <a:srcRect/>
          <a:stretch>
            <a:fillRect/>
          </a:stretch>
        </p:blipFill>
        <p:spPr bwMode="auto">
          <a:xfrm>
            <a:off x="2971800" y="1905000"/>
            <a:ext cx="3839819" cy="3157537"/>
          </a:xfrm>
          <a:prstGeom prst="rect">
            <a:avLst/>
          </a:prstGeom>
          <a:noFill/>
          <a:ln w="9525">
            <a:noFill/>
            <a:miter lim="800000"/>
            <a:headEnd/>
            <a:tailEnd/>
          </a:ln>
          <a:effectLst/>
        </p:spPr>
      </p:pic>
      <p:sp>
        <p:nvSpPr>
          <p:cNvPr id="5" name="TextBox 4"/>
          <p:cNvSpPr txBox="1"/>
          <p:nvPr/>
        </p:nvSpPr>
        <p:spPr>
          <a:xfrm>
            <a:off x="2286000" y="64770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8370" name="Picture 2"/>
          <p:cNvPicPr>
            <a:picLocks noChangeAspect="1" noChangeArrowheads="1"/>
          </p:cNvPicPr>
          <p:nvPr/>
        </p:nvPicPr>
        <p:blipFill>
          <a:blip r:embed="rId2" cstate="print"/>
          <a:srcRect/>
          <a:stretch>
            <a:fillRect/>
          </a:stretch>
        </p:blipFill>
        <p:spPr bwMode="auto">
          <a:xfrm>
            <a:off x="3424238" y="2457450"/>
            <a:ext cx="3668339" cy="3105150"/>
          </a:xfrm>
          <a:prstGeom prst="rect">
            <a:avLst/>
          </a:prstGeom>
          <a:noFill/>
          <a:ln w="9525">
            <a:noFill/>
            <a:miter lim="800000"/>
            <a:headEnd/>
            <a:tailEnd/>
          </a:ln>
          <a:effectLst/>
        </p:spPr>
      </p:pic>
      <p:sp>
        <p:nvSpPr>
          <p:cNvPr id="5" name="TextBox 4"/>
          <p:cNvSpPr txBox="1"/>
          <p:nvPr/>
        </p:nvSpPr>
        <p:spPr>
          <a:xfrm>
            <a:off x="2286000" y="64770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r>
              <a:rPr lang="en-US" dirty="0" smtClean="0"/>
              <a:t> </a:t>
            </a:r>
            <a:r>
              <a:rPr lang="en-US" dirty="0" err="1" smtClean="0"/>
              <a:t>bài</a:t>
            </a:r>
            <a:r>
              <a:rPr lang="en-US" dirty="0" smtClean="0"/>
              <a:t> </a:t>
            </a:r>
            <a:r>
              <a:rPr lang="en-US" dirty="0" err="1" smtClean="0"/>
              <a:t>toán</a:t>
            </a:r>
            <a:endParaRPr lang="en-US" dirty="0"/>
          </a:p>
        </p:txBody>
      </p:sp>
      <p:sp>
        <p:nvSpPr>
          <p:cNvPr id="6" name="Content Placeholder 5"/>
          <p:cNvSpPr>
            <a:spLocks noGrp="1"/>
          </p:cNvSpPr>
          <p:nvPr>
            <p:ph idx="1"/>
          </p:nvPr>
        </p:nvSpPr>
        <p:spPr/>
        <p:txBody>
          <a:bodyPr/>
          <a:lstStyle/>
          <a:p>
            <a:r>
              <a:rPr lang="en-US" dirty="0" err="1" smtClean="0"/>
              <a:t>Tìm</a:t>
            </a:r>
            <a:r>
              <a:rPr lang="en-US" dirty="0" smtClean="0"/>
              <a:t> </a:t>
            </a:r>
            <a:r>
              <a:rPr lang="en-US" dirty="0" err="1" smtClean="0"/>
              <a:t>hiểu</a:t>
            </a:r>
            <a:r>
              <a:rPr lang="en-US" dirty="0" smtClean="0"/>
              <a:t> </a:t>
            </a:r>
            <a:r>
              <a:rPr lang="en-US" dirty="0" err="1" smtClean="0"/>
              <a:t>các</a:t>
            </a:r>
            <a:r>
              <a:rPr lang="en-US" dirty="0" smtClean="0"/>
              <a:t> </a:t>
            </a:r>
            <a:r>
              <a:rPr lang="en-US" dirty="0" err="1" smtClean="0"/>
              <a:t>kỹ</a:t>
            </a:r>
            <a:r>
              <a:rPr lang="en-US" dirty="0" smtClean="0"/>
              <a:t> </a:t>
            </a:r>
            <a:r>
              <a:rPr lang="en-US" dirty="0" err="1" smtClean="0"/>
              <a:t>thuật</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và</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vào</a:t>
            </a:r>
            <a:r>
              <a:rPr lang="en-US" dirty="0" smtClean="0"/>
              <a:t> video </a:t>
            </a:r>
            <a:r>
              <a:rPr lang="en-US" dirty="0" err="1" smtClean="0"/>
              <a:t>giám</a:t>
            </a:r>
            <a:r>
              <a:rPr lang="en-US" dirty="0" smtClean="0"/>
              <a:t> </a:t>
            </a:r>
            <a:r>
              <a:rPr lang="en-US" dirty="0" err="1" smtClean="0"/>
              <a:t>sát</a:t>
            </a:r>
            <a:r>
              <a:rPr lang="en-US" dirty="0" smtClean="0"/>
              <a:t> </a:t>
            </a:r>
            <a:r>
              <a:rPr lang="en-US" dirty="0" err="1" smtClean="0"/>
              <a:t>lớp</a:t>
            </a:r>
            <a:r>
              <a:rPr lang="en-US" dirty="0" smtClean="0"/>
              <a:t> </a:t>
            </a:r>
            <a:r>
              <a:rPr lang="en-US" dirty="0" err="1" smtClean="0"/>
              <a:t>học</a:t>
            </a:r>
            <a:endParaRPr lang="en-US" dirty="0" smtClean="0"/>
          </a:p>
          <a:p>
            <a:r>
              <a:rPr lang="en-US" dirty="0" err="1" smtClean="0"/>
              <a:t>Các</a:t>
            </a:r>
            <a:r>
              <a:rPr lang="en-US" dirty="0" smtClean="0"/>
              <a:t> </a:t>
            </a:r>
            <a:r>
              <a:rPr lang="en-US" dirty="0" err="1" smtClean="0"/>
              <a:t>giả</a:t>
            </a:r>
            <a:r>
              <a:rPr lang="en-US" dirty="0" smtClean="0"/>
              <a:t> </a:t>
            </a:r>
            <a:r>
              <a:rPr lang="en-US" dirty="0" err="1" smtClean="0"/>
              <a:t>định</a:t>
            </a:r>
            <a:endParaRPr lang="en-US" dirty="0" smtClean="0"/>
          </a:p>
          <a:p>
            <a:pPr lvl="1"/>
            <a:r>
              <a:rPr lang="en-US" dirty="0" err="1" smtClean="0"/>
              <a:t>Màu</a:t>
            </a:r>
            <a:r>
              <a:rPr lang="en-US" dirty="0" smtClean="0"/>
              <a:t> </a:t>
            </a:r>
            <a:r>
              <a:rPr lang="en-US" dirty="0" err="1" smtClean="0"/>
              <a:t>tóc</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là</a:t>
            </a:r>
            <a:r>
              <a:rPr lang="en-US" dirty="0" smtClean="0"/>
              <a:t> </a:t>
            </a:r>
            <a:r>
              <a:rPr lang="en-US" dirty="0" err="1" smtClean="0"/>
              <a:t>màu</a:t>
            </a:r>
            <a:r>
              <a:rPr lang="en-US" dirty="0" smtClean="0"/>
              <a:t> </a:t>
            </a:r>
            <a:r>
              <a:rPr lang="en-US" dirty="0" err="1" smtClean="0"/>
              <a:t>đen</a:t>
            </a:r>
            <a:endParaRPr lang="en-US" dirty="0" smtClean="0"/>
          </a:p>
          <a:p>
            <a:pPr lvl="1"/>
            <a:r>
              <a:rPr lang="en-US" dirty="0" err="1" smtClean="0"/>
              <a:t>Phát</a:t>
            </a:r>
            <a:r>
              <a:rPr lang="en-US" dirty="0" smtClean="0"/>
              <a:t> </a:t>
            </a:r>
            <a:r>
              <a:rPr lang="en-US" dirty="0" err="1" smtClean="0"/>
              <a:t>hiện</a:t>
            </a:r>
            <a:r>
              <a:rPr lang="en-US" dirty="0" smtClean="0"/>
              <a:t> </a:t>
            </a:r>
            <a:r>
              <a:rPr lang="en-US" dirty="0" err="1" smtClean="0"/>
              <a:t>trên</a:t>
            </a:r>
            <a:r>
              <a:rPr lang="en-US" dirty="0" smtClean="0"/>
              <a:t> </a:t>
            </a:r>
            <a:r>
              <a:rPr lang="en-US" dirty="0" err="1" smtClean="0"/>
              <a:t>một</a:t>
            </a:r>
            <a:r>
              <a:rPr lang="en-US" dirty="0" smtClean="0"/>
              <a:t> </a:t>
            </a:r>
            <a:r>
              <a:rPr lang="en-US" dirty="0" err="1" smtClean="0"/>
              <a:t>dãy</a:t>
            </a:r>
            <a:r>
              <a:rPr lang="en-US" dirty="0" smtClean="0"/>
              <a:t> </a:t>
            </a:r>
            <a:r>
              <a:rPr lang="en-US" dirty="0" err="1" smtClean="0"/>
              <a:t>bàn</a:t>
            </a:r>
            <a:r>
              <a:rPr lang="en-US" dirty="0" smtClean="0"/>
              <a:t> </a:t>
            </a:r>
            <a:r>
              <a:rPr lang="en-US" dirty="0" err="1" smtClean="0"/>
              <a:t>quan</a:t>
            </a:r>
            <a:r>
              <a:rPr lang="en-US" dirty="0" smtClean="0"/>
              <a:t> </a:t>
            </a:r>
            <a:r>
              <a:rPr lang="en-US" dirty="0" err="1" smtClean="0"/>
              <a:t>sát</a:t>
            </a:r>
            <a:r>
              <a:rPr lang="en-US" dirty="0" smtClean="0"/>
              <a:t> </a:t>
            </a:r>
            <a:r>
              <a:rPr lang="en-US" dirty="0" err="1" smtClean="0"/>
              <a:t>rõ</a:t>
            </a:r>
            <a:endParaRPr lang="en-US" dirty="0"/>
          </a:p>
        </p:txBody>
      </p:sp>
      <p:pic>
        <p:nvPicPr>
          <p:cNvPr id="193537" name="Picture 1" descr="E:\Data\4.PNG"/>
          <p:cNvPicPr>
            <a:picLocks noChangeAspect="1" noChangeArrowheads="1"/>
          </p:cNvPicPr>
          <p:nvPr/>
        </p:nvPicPr>
        <p:blipFill>
          <a:blip r:embed="rId3" cstate="print"/>
          <a:srcRect/>
          <a:stretch>
            <a:fillRect/>
          </a:stretch>
        </p:blipFill>
        <p:spPr bwMode="auto">
          <a:xfrm>
            <a:off x="3657600" y="43434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dirty="0"/>
          </a:p>
        </p:txBody>
      </p:sp>
      <p:sp>
        <p:nvSpPr>
          <p:cNvPr id="14338" name="Title 1"/>
          <p:cNvSpPr>
            <a:spLocks noGrp="1"/>
          </p:cNvSpPr>
          <p:nvPr>
            <p:ph type="title"/>
          </p:nvPr>
        </p:nvSpPr>
        <p:spPr/>
        <p:txBody>
          <a:bodyPr/>
          <a:lstStyle/>
          <a:p>
            <a:r>
              <a:rPr lang="en-US" smtClean="0"/>
              <a:t>Tính toán đặc trưng bằng Integrals Image</a:t>
            </a:r>
          </a:p>
        </p:txBody>
      </p:sp>
      <p:pic>
        <p:nvPicPr>
          <p:cNvPr id="14339" name="Picture 2"/>
          <p:cNvPicPr>
            <a:picLocks noChangeAspect="1" noChangeArrowheads="1"/>
          </p:cNvPicPr>
          <p:nvPr/>
        </p:nvPicPr>
        <p:blipFill>
          <a:blip r:embed="rId2" cstate="print"/>
          <a:srcRect/>
          <a:stretch>
            <a:fillRect/>
          </a:stretch>
        </p:blipFill>
        <p:spPr bwMode="auto">
          <a:xfrm>
            <a:off x="2044800" y="2003251"/>
            <a:ext cx="4855680" cy="3827922"/>
          </a:xfrm>
          <a:prstGeom prst="rect">
            <a:avLst/>
          </a:prstGeom>
          <a:ln>
            <a:noFill/>
          </a:ln>
          <a:effectLst>
            <a:outerShdw blurRad="292100" dist="139700" dir="2700000" algn="tl" rotWithShape="0">
              <a:srgbClr val="333333">
                <a:alpha val="65000"/>
              </a:srgbClr>
            </a:outerShdw>
          </a:effectLst>
        </p:spPr>
      </p:pic>
      <p:pic>
        <p:nvPicPr>
          <p:cNvPr id="14341" name="Picture 3"/>
          <p:cNvPicPr>
            <a:picLocks noChangeAspect="1" noChangeArrowheads="1"/>
          </p:cNvPicPr>
          <p:nvPr/>
        </p:nvPicPr>
        <p:blipFill>
          <a:blip r:embed="rId3" cstate="print"/>
          <a:srcRect/>
          <a:stretch>
            <a:fillRect/>
          </a:stretch>
        </p:blipFill>
        <p:spPr bwMode="auto">
          <a:xfrm>
            <a:off x="2498400" y="4595523"/>
            <a:ext cx="3870720" cy="972102"/>
          </a:xfrm>
          <a:prstGeom prst="rect">
            <a:avLst/>
          </a:prstGeom>
          <a:noFill/>
          <a:ln w="9525">
            <a:noFill/>
            <a:miter lim="800000"/>
            <a:headEnd/>
            <a:tailEnd/>
          </a:ln>
        </p:spPr>
      </p:pic>
      <p:sp>
        <p:nvSpPr>
          <p:cNvPr id="14342" name="Slide Number Placeholder 6"/>
          <p:cNvSpPr>
            <a:spLocks noGrp="1"/>
          </p:cNvSpPr>
          <p:nvPr>
            <p:ph type="sldNum" sz="quarter" idx="12"/>
          </p:nvPr>
        </p:nvSpPr>
        <p:spPr>
          <a:noFill/>
        </p:spPr>
        <p:txBody>
          <a:bodyPr/>
          <a:lstStyle/>
          <a:p>
            <a:fld id="{CC08B7C8-4AFD-414F-A116-D550E52BF35F}" type="slidenum">
              <a:rPr lang="fi-FI" smtClean="0">
                <a:ea typeface="DejaVu Sans" charset="0"/>
              </a:rPr>
              <a:pPr/>
              <a:t>60</a:t>
            </a:fld>
            <a:endParaRPr lang="fi-FI" smtClean="0">
              <a:ea typeface="DejaVu Sans" charset="0"/>
            </a:endParaRPr>
          </a:p>
        </p:txBody>
      </p:sp>
      <p:sp>
        <p:nvSpPr>
          <p:cNvPr id="8" name="TextBox 7"/>
          <p:cNvSpPr txBox="1"/>
          <p:nvPr/>
        </p:nvSpPr>
        <p:spPr>
          <a:xfrm>
            <a:off x="762000" y="6324600"/>
            <a:ext cx="7184980" cy="246221"/>
          </a:xfrm>
          <a:prstGeom prst="rect">
            <a:avLst/>
          </a:prstGeom>
          <a:noFill/>
        </p:spPr>
        <p:txBody>
          <a:bodyPr wrap="none" rtlCol="0">
            <a:spAutoFit/>
          </a:bodyPr>
          <a:lstStyle/>
          <a:p>
            <a:r>
              <a:rPr lang="en-US" sz="1000" dirty="0" err="1" smtClean="0"/>
              <a:t>Nguồn</a:t>
            </a:r>
            <a:r>
              <a:rPr lang="en-US" sz="1000" dirty="0" smtClean="0"/>
              <a:t>: Paul Viola and Michael Jones, "Rapid Object Detection using a Boosted Cascade of Simple Features," pp. 2-3, 2001</a:t>
            </a:r>
            <a:endParaRPr lang="en-US" sz="10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02" name="Picture 2"/>
          <p:cNvPicPr>
            <a:picLocks noChangeAspect="1" noChangeArrowheads="1"/>
          </p:cNvPicPr>
          <p:nvPr/>
        </p:nvPicPr>
        <p:blipFill>
          <a:blip r:embed="rId2" cstate="print"/>
          <a:srcRect/>
          <a:stretch>
            <a:fillRect/>
          </a:stretch>
        </p:blipFill>
        <p:spPr bwMode="auto">
          <a:xfrm>
            <a:off x="2438400" y="1752599"/>
            <a:ext cx="4724400" cy="3753633"/>
          </a:xfrm>
          <a:prstGeom prst="rect">
            <a:avLst/>
          </a:prstGeom>
          <a:noFill/>
          <a:ln w="9525">
            <a:noFill/>
            <a:miter lim="800000"/>
            <a:headEnd/>
            <a:tailEnd/>
          </a:ln>
          <a:effectLst/>
        </p:spPr>
      </p:pic>
      <p:sp>
        <p:nvSpPr>
          <p:cNvPr id="5" name="TextBox 4"/>
          <p:cNvSpPr txBox="1"/>
          <p:nvPr/>
        </p:nvSpPr>
        <p:spPr>
          <a:xfrm>
            <a:off x="2286000" y="57912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svm</a:t>
            </a:r>
            <a:r>
              <a:rPr lang="en-US" dirty="0" smtClean="0"/>
              <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2438400" y="1447800"/>
            <a:ext cx="4600575" cy="470535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2819400" y="6477000"/>
            <a:ext cx="3930884" cy="246221"/>
          </a:xfrm>
          <a:prstGeom prst="rect">
            <a:avLst/>
          </a:prstGeom>
          <a:noFill/>
        </p:spPr>
        <p:txBody>
          <a:bodyPr wrap="none" rtlCol="0">
            <a:spAutoFit/>
          </a:bodyPr>
          <a:lstStyle/>
          <a:p>
            <a:r>
              <a:rPr lang="en-US" sz="1000" dirty="0" err="1" smtClean="0"/>
              <a:t>Nguồn</a:t>
            </a:r>
            <a:r>
              <a:rPr lang="en-US" sz="1000" dirty="0" smtClean="0"/>
              <a:t>: Colin Campbell, "Introduction to Support Vector Machines"</a:t>
            </a:r>
            <a:endParaRPr lang="en-US" sz="10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4" name="Picture 3"/>
          <p:cNvPicPr/>
          <p:nvPr/>
        </p:nvPicPr>
        <p:blipFill>
          <a:blip r:embed="rId3" cstate="print"/>
          <a:srcRect/>
          <a:stretch>
            <a:fillRect/>
          </a:stretch>
        </p:blipFill>
        <p:spPr bwMode="auto">
          <a:xfrm>
            <a:off x="2057400" y="2286000"/>
            <a:ext cx="5310179" cy="338824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1905000" y="2209800"/>
            <a:ext cx="5324475" cy="369570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 Vector</a:t>
            </a:r>
            <a:endParaRPr lang="en-US" dirty="0"/>
          </a:p>
        </p:txBody>
      </p:sp>
      <p:pic>
        <p:nvPicPr>
          <p:cNvPr id="7" name="Picture 6"/>
          <p:cNvPicPr/>
          <p:nvPr/>
        </p:nvPicPr>
        <p:blipFill>
          <a:blip r:embed="rId3" cstate="print"/>
          <a:srcRect/>
          <a:stretch>
            <a:fillRect/>
          </a:stretch>
        </p:blipFill>
        <p:spPr bwMode="auto">
          <a:xfrm>
            <a:off x="1752600" y="2743200"/>
            <a:ext cx="5514975" cy="2981325"/>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loại</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733800" y="1447800"/>
            <a:ext cx="3624209" cy="1295400"/>
          </a:xfrm>
          <a:prstGeom prst="rect">
            <a:avLst/>
          </a:prstGeom>
          <a:noFill/>
          <a:ln w="9525">
            <a:noFill/>
            <a:miter lim="800000"/>
            <a:headEnd/>
            <a:tailEnd/>
          </a:ln>
          <a:effectLst/>
        </p:spPr>
      </p:pic>
      <p:sp>
        <p:nvSpPr>
          <p:cNvPr id="6" name="Rectangle 5"/>
          <p:cNvSpPr/>
          <p:nvPr/>
        </p:nvSpPr>
        <p:spPr>
          <a:xfrm>
            <a:off x="2057400" y="2997875"/>
            <a:ext cx="6705600" cy="1754326"/>
          </a:xfrm>
          <a:prstGeom prst="rect">
            <a:avLst/>
          </a:prstGeom>
        </p:spPr>
        <p:txBody>
          <a:bodyPr wrap="square">
            <a:spAutoFit/>
          </a:bodyPr>
          <a:lstStyle/>
          <a:p>
            <a:pPr lvl="0"/>
            <a:r>
              <a:rPr lang="en-US" i="1" dirty="0" err="1" smtClean="0"/>
              <a:t>y</a:t>
            </a:r>
            <a:r>
              <a:rPr lang="en-US" i="1" baseline="-25000" dirty="0" err="1" smtClean="0"/>
              <a:t>i</a:t>
            </a:r>
            <a:r>
              <a:rPr lang="en-US" dirty="0" smtClean="0"/>
              <a:t> </a:t>
            </a:r>
            <a:r>
              <a:rPr lang="en-US" dirty="0" err="1" smtClean="0"/>
              <a:t>là</a:t>
            </a:r>
            <a:r>
              <a:rPr lang="en-US" dirty="0" smtClean="0"/>
              <a:t> </a:t>
            </a:r>
            <a:r>
              <a:rPr lang="en-US" dirty="0" err="1" smtClean="0"/>
              <a:t>nhãn</a:t>
            </a:r>
            <a:r>
              <a:rPr lang="en-US" dirty="0" smtClean="0"/>
              <a:t> </a:t>
            </a:r>
            <a:r>
              <a:rPr lang="en-US" dirty="0" err="1" smtClean="0"/>
              <a:t>lớp</a:t>
            </a:r>
            <a:r>
              <a:rPr lang="en-US" dirty="0" smtClean="0"/>
              <a:t> </a:t>
            </a:r>
            <a:r>
              <a:rPr lang="en-US" dirty="0" err="1" smtClean="0"/>
              <a:t>của</a:t>
            </a:r>
            <a:r>
              <a:rPr lang="en-US" dirty="0" smtClean="0"/>
              <a:t> support vector </a:t>
            </a:r>
            <a:r>
              <a:rPr lang="en-US" i="1" dirty="0" smtClean="0"/>
              <a:t>X</a:t>
            </a:r>
            <a:r>
              <a:rPr lang="en-US" i="1" baseline="-25000" dirty="0" smtClean="0"/>
              <a:t>i</a:t>
            </a:r>
            <a:endParaRPr lang="en-US" dirty="0" smtClean="0"/>
          </a:p>
          <a:p>
            <a:pPr lvl="0"/>
            <a:r>
              <a:rPr lang="en-US" i="1" dirty="0" smtClean="0"/>
              <a:t>X</a:t>
            </a:r>
            <a:r>
              <a:rPr lang="en-US" i="1" baseline="30000" dirty="0" smtClean="0"/>
              <a:t>T</a:t>
            </a:r>
            <a:r>
              <a:rPr lang="en-US" dirty="0" smtClean="0"/>
              <a:t> </a:t>
            </a:r>
            <a:r>
              <a:rPr lang="en-US" dirty="0" err="1" smtClean="0"/>
              <a:t>là</a:t>
            </a:r>
            <a:r>
              <a:rPr lang="en-US" dirty="0" smtClean="0"/>
              <a:t> </a:t>
            </a:r>
            <a:r>
              <a:rPr lang="en-US" dirty="0" err="1" smtClean="0"/>
              <a:t>một</a:t>
            </a:r>
            <a:r>
              <a:rPr lang="en-US" dirty="0" smtClean="0"/>
              <a:t> </a:t>
            </a:r>
            <a:r>
              <a:rPr lang="en-US" dirty="0" err="1" smtClean="0"/>
              <a:t>bộ</a:t>
            </a:r>
            <a:r>
              <a:rPr lang="en-US" dirty="0" smtClean="0"/>
              <a:t> test</a:t>
            </a:r>
          </a:p>
          <a:p>
            <a:pPr lvl="0"/>
            <a:r>
              <a:rPr lang="en-US" i="1" dirty="0" smtClean="0"/>
              <a:t>α</a:t>
            </a:r>
            <a:r>
              <a:rPr lang="en-US" dirty="0" smtClean="0"/>
              <a:t> (</a:t>
            </a:r>
            <a:r>
              <a:rPr lang="en-US" dirty="0" err="1" smtClean="0"/>
              <a:t>nhân</a:t>
            </a:r>
            <a:r>
              <a:rPr lang="en-US" dirty="0" smtClean="0"/>
              <a:t> </a:t>
            </a:r>
            <a:r>
              <a:rPr lang="en-US" dirty="0" err="1" smtClean="0"/>
              <a:t>tử</a:t>
            </a:r>
            <a:r>
              <a:rPr lang="en-US" dirty="0" smtClean="0"/>
              <a:t> </a:t>
            </a:r>
            <a:r>
              <a:rPr lang="en-US" dirty="0" err="1" smtClean="0"/>
              <a:t>Lagrangian</a:t>
            </a:r>
            <a:r>
              <a:rPr lang="en-US" dirty="0" smtClean="0"/>
              <a:t>)</a:t>
            </a:r>
          </a:p>
          <a:p>
            <a:pPr lvl="0"/>
            <a:r>
              <a:rPr lang="en-US" i="1" dirty="0" smtClean="0"/>
              <a:t>b</a:t>
            </a:r>
            <a:r>
              <a:rPr lang="en-US" i="1" baseline="-25000" dirty="0" smtClean="0"/>
              <a:t>0</a:t>
            </a:r>
            <a:r>
              <a:rPr lang="en-US" dirty="0" smtClean="0"/>
              <a:t> </a:t>
            </a:r>
            <a:r>
              <a:rPr lang="en-US" dirty="0" err="1" smtClean="0"/>
              <a:t>là</a:t>
            </a:r>
            <a:r>
              <a:rPr lang="en-US" dirty="0" smtClean="0"/>
              <a:t> </a:t>
            </a:r>
            <a:r>
              <a:rPr lang="en-US" dirty="0" err="1" smtClean="0"/>
              <a:t>biến</a:t>
            </a:r>
            <a:r>
              <a:rPr lang="en-US" dirty="0" smtClean="0"/>
              <a:t> </a:t>
            </a:r>
            <a:r>
              <a:rPr lang="en-US" dirty="0" err="1" smtClean="0"/>
              <a:t>số</a:t>
            </a:r>
            <a:r>
              <a:rPr lang="en-US" dirty="0" smtClean="0"/>
              <a:t> </a:t>
            </a:r>
            <a:r>
              <a:rPr lang="en-US" dirty="0" err="1" smtClean="0"/>
              <a:t>được</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bởi</a:t>
            </a:r>
            <a:r>
              <a:rPr lang="en-US" dirty="0" smtClean="0"/>
              <a:t> </a:t>
            </a:r>
            <a:r>
              <a:rPr lang="en-US" dirty="0" err="1" smtClean="0"/>
              <a:t>sự</a:t>
            </a:r>
            <a:r>
              <a:rPr lang="en-US" dirty="0" smtClean="0"/>
              <a:t> </a:t>
            </a:r>
            <a:r>
              <a:rPr lang="en-US" dirty="0" err="1" smtClean="0"/>
              <a:t>tối</a:t>
            </a:r>
            <a:r>
              <a:rPr lang="en-US" dirty="0" smtClean="0"/>
              <a:t> </a:t>
            </a:r>
            <a:r>
              <a:rPr lang="en-US" dirty="0" err="1" smtClean="0"/>
              <a:t>ưu</a:t>
            </a:r>
            <a:r>
              <a:rPr lang="en-US" dirty="0" smtClean="0"/>
              <a:t> </a:t>
            </a:r>
            <a:r>
              <a:rPr lang="en-US" dirty="0" err="1" smtClean="0"/>
              <a:t>hóa</a:t>
            </a:r>
            <a:r>
              <a:rPr lang="en-US" dirty="0" smtClean="0"/>
              <a:t> hay </a:t>
            </a:r>
            <a:r>
              <a:rPr lang="en-US" dirty="0" err="1" smtClean="0"/>
              <a:t>các</a:t>
            </a:r>
            <a:r>
              <a:rPr lang="en-US" dirty="0" smtClean="0"/>
              <a:t> </a:t>
            </a:r>
            <a:r>
              <a:rPr lang="en-US" dirty="0" err="1" smtClean="0"/>
              <a:t>thuật</a:t>
            </a:r>
            <a:r>
              <a:rPr lang="en-US" dirty="0" smtClean="0"/>
              <a:t> </a:t>
            </a:r>
            <a:r>
              <a:rPr lang="en-US" dirty="0" err="1" smtClean="0"/>
              <a:t>toán</a:t>
            </a:r>
            <a:r>
              <a:rPr lang="en-US" dirty="0" smtClean="0"/>
              <a:t> SVM</a:t>
            </a:r>
          </a:p>
          <a:p>
            <a:pPr lvl="0"/>
            <a:r>
              <a:rPr lang="en-US" i="1" dirty="0" smtClean="0"/>
              <a:t>l</a:t>
            </a:r>
            <a:r>
              <a:rPr lang="en-US" dirty="0" smtClean="0"/>
              <a:t> </a:t>
            </a:r>
            <a:r>
              <a:rPr lang="en-US" dirty="0" err="1" smtClean="0"/>
              <a:t>là</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các</a:t>
            </a:r>
            <a:r>
              <a:rPr lang="en-US" dirty="0" smtClean="0"/>
              <a:t> support vectors.</a:t>
            </a:r>
            <a:endParaRPr lang="en-US" dirty="0"/>
          </a:p>
        </p:txBody>
      </p:sp>
      <p:sp>
        <p:nvSpPr>
          <p:cNvPr id="8" name="Rectangle 7"/>
          <p:cNvSpPr/>
          <p:nvPr/>
        </p:nvSpPr>
        <p:spPr>
          <a:xfrm>
            <a:off x="2362200" y="5029200"/>
            <a:ext cx="6248400" cy="1200329"/>
          </a:xfrm>
          <a:prstGeom prst="rect">
            <a:avLst/>
          </a:prstGeom>
        </p:spPr>
        <p:txBody>
          <a:bodyPr wrap="square">
            <a:spAutoFit/>
          </a:bodyPr>
          <a:lstStyle/>
          <a:p>
            <a:r>
              <a:rPr lang="en-US" dirty="0" smtClean="0"/>
              <a:t>d(X</a:t>
            </a:r>
            <a:r>
              <a:rPr lang="en-US" baseline="30000" dirty="0" smtClean="0"/>
              <a:t>T</a:t>
            </a:r>
            <a:r>
              <a:rPr lang="en-US" dirty="0" smtClean="0"/>
              <a:t>) &gt; 0: </a:t>
            </a:r>
            <a:r>
              <a:rPr lang="en-US" i="1" dirty="0" smtClean="0"/>
              <a:t>X</a:t>
            </a:r>
            <a:r>
              <a:rPr lang="en-US" i="1" baseline="30000" dirty="0" smtClean="0"/>
              <a:t>T</a:t>
            </a:r>
            <a:r>
              <a:rPr lang="en-US" dirty="0" smtClean="0"/>
              <a:t> </a:t>
            </a:r>
            <a:r>
              <a:rPr lang="en-US" dirty="0" err="1" smtClean="0"/>
              <a:t>rơi</a:t>
            </a:r>
            <a:r>
              <a:rPr lang="en-US" dirty="0" smtClean="0"/>
              <a:t> </a:t>
            </a:r>
            <a:r>
              <a:rPr lang="en-US" dirty="0" err="1" smtClean="0"/>
              <a:t>vào</a:t>
            </a:r>
            <a:r>
              <a:rPr lang="en-US" dirty="0" smtClean="0"/>
              <a:t> </a:t>
            </a:r>
            <a:r>
              <a:rPr lang="en-US" dirty="0" err="1" smtClean="0"/>
              <a:t>phía</a:t>
            </a:r>
            <a:r>
              <a:rPr lang="en-US" dirty="0" smtClean="0"/>
              <a:t> </a:t>
            </a:r>
            <a:r>
              <a:rPr lang="en-US" dirty="0" err="1" smtClean="0"/>
              <a:t>trên</a:t>
            </a:r>
            <a:r>
              <a:rPr lang="en-US" dirty="0" smtClean="0"/>
              <a:t> </a:t>
            </a:r>
            <a:r>
              <a:rPr lang="en-US" dirty="0" err="1" smtClean="0"/>
              <a:t>của</a:t>
            </a:r>
            <a:r>
              <a:rPr lang="en-US" dirty="0" smtClean="0"/>
              <a:t> MMH, SVM </a:t>
            </a:r>
            <a:r>
              <a:rPr lang="en-US" dirty="0" err="1" smtClean="0"/>
              <a:t>đoán</a:t>
            </a:r>
            <a:r>
              <a:rPr lang="en-US" dirty="0" smtClean="0"/>
              <a:t> </a:t>
            </a:r>
            <a:r>
              <a:rPr lang="en-US" i="1" dirty="0" smtClean="0"/>
              <a:t>X</a:t>
            </a:r>
            <a:r>
              <a:rPr lang="en-US" i="1" baseline="30000" dirty="0" smtClean="0"/>
              <a:t>T</a:t>
            </a:r>
            <a:r>
              <a:rPr lang="en-US" dirty="0" smtClean="0"/>
              <a:t> </a:t>
            </a:r>
            <a:r>
              <a:rPr lang="en-US" dirty="0" err="1" smtClean="0"/>
              <a:t>thuộc</a:t>
            </a:r>
            <a:r>
              <a:rPr lang="en-US" dirty="0" smtClean="0"/>
              <a:t> </a:t>
            </a:r>
            <a:r>
              <a:rPr lang="en-US" dirty="0" err="1" smtClean="0"/>
              <a:t>về</a:t>
            </a:r>
            <a:r>
              <a:rPr lang="en-US" dirty="0" smtClean="0"/>
              <a:t> </a:t>
            </a:r>
            <a:r>
              <a:rPr lang="en-US" dirty="0" err="1" smtClean="0"/>
              <a:t>lớp</a:t>
            </a:r>
            <a:r>
              <a:rPr lang="en-US" dirty="0" smtClean="0"/>
              <a:t> +1</a:t>
            </a:r>
          </a:p>
          <a:p>
            <a:r>
              <a:rPr lang="en-US" dirty="0" smtClean="0"/>
              <a:t>d(X</a:t>
            </a:r>
            <a:r>
              <a:rPr lang="en-US" baseline="30000" dirty="0" smtClean="0"/>
              <a:t>T</a:t>
            </a:r>
            <a:r>
              <a:rPr lang="en-US" dirty="0" smtClean="0"/>
              <a:t>) &lt;= 0: </a:t>
            </a:r>
            <a:r>
              <a:rPr lang="en-US" i="1" dirty="0" smtClean="0"/>
              <a:t>X</a:t>
            </a:r>
            <a:r>
              <a:rPr lang="en-US" i="1" baseline="30000" dirty="0" smtClean="0"/>
              <a:t>T</a:t>
            </a:r>
            <a:r>
              <a:rPr lang="en-US" dirty="0" smtClean="0"/>
              <a:t> </a:t>
            </a:r>
            <a:r>
              <a:rPr lang="en-US" dirty="0" err="1" smtClean="0"/>
              <a:t>nằm</a:t>
            </a:r>
            <a:r>
              <a:rPr lang="en-US" dirty="0" smtClean="0"/>
              <a:t> </a:t>
            </a:r>
            <a:r>
              <a:rPr lang="en-US" dirty="0" err="1" smtClean="0"/>
              <a:t>tại</a:t>
            </a:r>
            <a:r>
              <a:rPr lang="en-US" dirty="0" smtClean="0"/>
              <a:t> </a:t>
            </a:r>
            <a:r>
              <a:rPr lang="en-US" dirty="0" err="1" smtClean="0"/>
              <a:t>hoặc</a:t>
            </a:r>
            <a:r>
              <a:rPr lang="en-US" dirty="0" smtClean="0"/>
              <a:t> </a:t>
            </a:r>
            <a:r>
              <a:rPr lang="en-US" dirty="0" err="1" smtClean="0"/>
              <a:t>dưới</a:t>
            </a:r>
            <a:r>
              <a:rPr lang="en-US" dirty="0" smtClean="0"/>
              <a:t> MMH, </a:t>
            </a:r>
            <a:r>
              <a:rPr lang="en-US" dirty="0" err="1" smtClean="0"/>
              <a:t>nhãn</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đoán</a:t>
            </a:r>
            <a:r>
              <a:rPr lang="en-US" dirty="0" smtClean="0"/>
              <a:t> </a:t>
            </a:r>
            <a:r>
              <a:rPr lang="en-US" dirty="0" err="1" smtClean="0"/>
              <a:t>là</a:t>
            </a:r>
            <a:r>
              <a:rPr lang="en-US" dirty="0" smtClean="0"/>
              <a:t> -1</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endParaRPr lang="en-US" dirty="0"/>
          </a:p>
        </p:txBody>
      </p:sp>
      <p:pic>
        <p:nvPicPr>
          <p:cNvPr id="6" name="Picture 5"/>
          <p:cNvPicPr/>
          <p:nvPr/>
        </p:nvPicPr>
        <p:blipFill>
          <a:blip r:embed="rId2" cstate="print"/>
          <a:srcRect/>
          <a:stretch>
            <a:fillRect/>
          </a:stretch>
        </p:blipFill>
        <p:spPr bwMode="auto">
          <a:xfrm>
            <a:off x="609600" y="1981200"/>
            <a:ext cx="2552700" cy="2466975"/>
          </a:xfrm>
          <a:prstGeom prst="rect">
            <a:avLst/>
          </a:prstGeom>
          <a:noFill/>
          <a:ln w="9525">
            <a:noFill/>
            <a:miter lim="800000"/>
            <a:headEnd/>
            <a:tailEnd/>
          </a:ln>
        </p:spPr>
      </p:pic>
      <p:pic>
        <p:nvPicPr>
          <p:cNvPr id="210947" name="Picture 3"/>
          <p:cNvPicPr>
            <a:picLocks noChangeAspect="1" noChangeArrowheads="1"/>
          </p:cNvPicPr>
          <p:nvPr/>
        </p:nvPicPr>
        <p:blipFill>
          <a:blip r:embed="rId3" cstate="print"/>
          <a:srcRect/>
          <a:stretch>
            <a:fillRect/>
          </a:stretch>
        </p:blipFill>
        <p:spPr bwMode="auto">
          <a:xfrm>
            <a:off x="4038600" y="2667000"/>
            <a:ext cx="4493079" cy="990600"/>
          </a:xfrm>
          <a:prstGeom prst="rect">
            <a:avLst/>
          </a:prstGeom>
          <a:noFill/>
          <a:ln w="9525">
            <a:noFill/>
            <a:miter lim="800000"/>
            <a:headEnd/>
            <a:tailEnd/>
          </a:ln>
        </p:spPr>
      </p:pic>
      <p:sp>
        <p:nvSpPr>
          <p:cNvPr id="8" name="Right Arrow 7"/>
          <p:cNvSpPr/>
          <p:nvPr/>
        </p:nvSpPr>
        <p:spPr>
          <a:xfrm>
            <a:off x="3352800" y="2743200"/>
            <a:ext cx="793356"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pic>
        <p:nvPicPr>
          <p:cNvPr id="74754" name="Picture 2"/>
          <p:cNvPicPr>
            <a:picLocks noChangeAspect="1" noChangeArrowheads="1"/>
          </p:cNvPicPr>
          <p:nvPr/>
        </p:nvPicPr>
        <p:blipFill>
          <a:blip r:embed="rId4" cstate="print"/>
          <a:srcRect/>
          <a:stretch>
            <a:fillRect/>
          </a:stretch>
        </p:blipFill>
        <p:spPr bwMode="auto">
          <a:xfrm>
            <a:off x="3886200" y="4495800"/>
            <a:ext cx="4819650" cy="714375"/>
          </a:xfrm>
          <a:prstGeom prst="rect">
            <a:avLst/>
          </a:prstGeom>
          <a:noFill/>
          <a:ln w="9525">
            <a:noFill/>
            <a:miter lim="800000"/>
            <a:headEnd/>
            <a:tailEnd/>
          </a:ln>
        </p:spPr>
      </p:pic>
      <p:cxnSp>
        <p:nvCxnSpPr>
          <p:cNvPr id="10" name="Straight Arrow Connector 9"/>
          <p:cNvCxnSpPr>
            <a:stCxn id="210947" idx="2"/>
            <a:endCxn id="74754" idx="0"/>
          </p:cNvCxnSpPr>
          <p:nvPr/>
        </p:nvCxnSpPr>
        <p:spPr>
          <a:xfrm rot="16200000" flipH="1">
            <a:off x="5871482" y="4071257"/>
            <a:ext cx="838200" cy="1088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74754"/>
                                        </p:tgtEl>
                                        <p:attrNameLst>
                                          <p:attrName>style.visibility</p:attrName>
                                        </p:attrNameLst>
                                      </p:cBhvr>
                                      <p:to>
                                        <p:strVal val="visible"/>
                                      </p:to>
                                    </p:set>
                                    <p:animEffect transition="in" filter="blinds(horizontal)">
                                      <p:cBhvr>
                                        <p:cTn id="10" dur="500"/>
                                        <p:tgtEl>
                                          <p:spTgt spid="74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tiếp</a:t>
            </a:r>
            <a:r>
              <a:rPr lang="en-US" dirty="0" smtClean="0"/>
              <a:t> </a:t>
            </a:r>
            <a:r>
              <a:rPr lang="en-US" dirty="0" err="1" smtClean="0"/>
              <a:t>cận</a:t>
            </a:r>
            <a:endParaRPr lang="en-US" dirty="0"/>
          </a:p>
        </p:txBody>
      </p:sp>
      <p:pic>
        <p:nvPicPr>
          <p:cNvPr id="44033" name="Picture 1"/>
          <p:cNvPicPr>
            <a:picLocks noChangeAspect="1" noChangeArrowheads="1"/>
          </p:cNvPicPr>
          <p:nvPr/>
        </p:nvPicPr>
        <p:blipFill>
          <a:blip r:embed="rId3" cstate="print"/>
          <a:srcRect/>
          <a:stretch>
            <a:fillRect/>
          </a:stretch>
        </p:blipFill>
        <p:spPr bwMode="auto">
          <a:xfrm>
            <a:off x="76200" y="1981200"/>
            <a:ext cx="1816497" cy="1268246"/>
          </a:xfrm>
          <a:prstGeom prst="rect">
            <a:avLst/>
          </a:prstGeom>
          <a:noFill/>
          <a:ln w="9525">
            <a:noFill/>
            <a:miter lim="800000"/>
            <a:headEnd/>
            <a:tailEnd/>
          </a:ln>
          <a:effectLst/>
        </p:spPr>
      </p:pic>
      <p:pic>
        <p:nvPicPr>
          <p:cNvPr id="44035" name="Picture 3"/>
          <p:cNvPicPr>
            <a:picLocks noChangeAspect="1" noChangeArrowheads="1"/>
          </p:cNvPicPr>
          <p:nvPr/>
        </p:nvPicPr>
        <p:blipFill>
          <a:blip r:embed="rId4" cstate="print"/>
          <a:srcRect/>
          <a:stretch>
            <a:fillRect/>
          </a:stretch>
        </p:blipFill>
        <p:spPr bwMode="auto">
          <a:xfrm>
            <a:off x="2867025" y="1981200"/>
            <a:ext cx="2085975" cy="1297097"/>
          </a:xfrm>
          <a:prstGeom prst="rect">
            <a:avLst/>
          </a:prstGeom>
          <a:noFill/>
          <a:ln w="9525">
            <a:noFill/>
            <a:miter lim="800000"/>
            <a:headEnd/>
            <a:tailEnd/>
          </a:ln>
          <a:effectLst/>
        </p:spPr>
      </p:pic>
      <p:pic>
        <p:nvPicPr>
          <p:cNvPr id="44037" name="Picture 5"/>
          <p:cNvPicPr>
            <a:picLocks noChangeAspect="1" noChangeArrowheads="1"/>
          </p:cNvPicPr>
          <p:nvPr/>
        </p:nvPicPr>
        <p:blipFill>
          <a:blip r:embed="rId5" cstate="print"/>
          <a:srcRect/>
          <a:stretch>
            <a:fillRect/>
          </a:stretch>
        </p:blipFill>
        <p:spPr bwMode="auto">
          <a:xfrm>
            <a:off x="6936313" y="1981200"/>
            <a:ext cx="2131487" cy="1312268"/>
          </a:xfrm>
          <a:prstGeom prst="rect">
            <a:avLst/>
          </a:prstGeom>
          <a:noFill/>
          <a:ln w="9525">
            <a:noFill/>
            <a:miter lim="800000"/>
            <a:headEnd/>
            <a:tailEnd/>
          </a:ln>
          <a:effectLst/>
        </p:spPr>
      </p:pic>
      <p:pic>
        <p:nvPicPr>
          <p:cNvPr id="44039" name="Picture 7"/>
          <p:cNvPicPr>
            <a:picLocks noChangeAspect="1" noChangeArrowheads="1"/>
          </p:cNvPicPr>
          <p:nvPr/>
        </p:nvPicPr>
        <p:blipFill>
          <a:blip r:embed="rId6" cstate="print"/>
          <a:srcRect/>
          <a:stretch>
            <a:fillRect/>
          </a:stretch>
        </p:blipFill>
        <p:spPr bwMode="auto">
          <a:xfrm>
            <a:off x="6934200" y="5065429"/>
            <a:ext cx="2055634" cy="1259171"/>
          </a:xfrm>
          <a:prstGeom prst="rect">
            <a:avLst/>
          </a:prstGeom>
          <a:noFill/>
          <a:ln w="9525">
            <a:noFill/>
            <a:miter lim="800000"/>
            <a:headEnd/>
            <a:tailEnd/>
          </a:ln>
          <a:effectLst/>
        </p:spPr>
      </p:pic>
      <p:sp>
        <p:nvSpPr>
          <p:cNvPr id="16" name="TextBox 15"/>
          <p:cNvSpPr txBox="1"/>
          <p:nvPr/>
        </p:nvSpPr>
        <p:spPr>
          <a:xfrm>
            <a:off x="5151740" y="1905000"/>
            <a:ext cx="133882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Hair Blobs</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181600" y="2286000"/>
            <a:ext cx="1447800" cy="762000"/>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9" name="Down Arrow 18"/>
          <p:cNvSpPr/>
          <p:nvPr/>
        </p:nvSpPr>
        <p:spPr>
          <a:xfrm>
            <a:off x="7620000" y="3505200"/>
            <a:ext cx="762000" cy="1295400"/>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TextBox 19"/>
          <p:cNvSpPr txBox="1"/>
          <p:nvPr/>
        </p:nvSpPr>
        <p:spPr>
          <a:xfrm>
            <a:off x="6096000" y="3810000"/>
            <a:ext cx="1454244"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SVM 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1" name="TextBox 20"/>
          <p:cNvSpPr txBox="1"/>
          <p:nvPr/>
        </p:nvSpPr>
        <p:spPr>
          <a:xfrm>
            <a:off x="5891813" y="4888468"/>
            <a:ext cx="889987"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2" name="Right Arrow 21"/>
          <p:cNvSpPr/>
          <p:nvPr/>
        </p:nvSpPr>
        <p:spPr>
          <a:xfrm>
            <a:off x="2057400" y="2362200"/>
            <a:ext cx="762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TextBox 22"/>
          <p:cNvSpPr txBox="1"/>
          <p:nvPr/>
        </p:nvSpPr>
        <p:spPr>
          <a:xfrm>
            <a:off x="1981200" y="1916668"/>
            <a:ext cx="877163"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Frame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4" name="Left Arrow 23"/>
          <p:cNvSpPr/>
          <p:nvPr/>
        </p:nvSpPr>
        <p:spPr>
          <a:xfrm>
            <a:off x="5791200" y="5410200"/>
            <a:ext cx="914400" cy="609600"/>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5" name="Rectangle 24"/>
          <p:cNvSpPr/>
          <p:nvPr/>
        </p:nvSpPr>
        <p:spPr>
          <a:xfrm>
            <a:off x="2743200" y="1752600"/>
            <a:ext cx="2362200" cy="1676400"/>
          </a:xfrm>
          <a:prstGeom prst="rect">
            <a:avLst/>
          </a:prstGeom>
          <a:noFill/>
          <a:ln w="1016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153" name="Picture 1"/>
          <p:cNvPicPr>
            <a:picLocks noChangeAspect="1" noChangeArrowheads="1"/>
          </p:cNvPicPr>
          <p:nvPr/>
        </p:nvPicPr>
        <p:blipFill>
          <a:blip r:embed="rId7" cstate="print"/>
          <a:srcRect/>
          <a:stretch>
            <a:fillRect/>
          </a:stretch>
        </p:blipFill>
        <p:spPr bwMode="auto">
          <a:xfrm>
            <a:off x="3676650" y="5029200"/>
            <a:ext cx="180975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Thống kê theo ngưỡng</a:t>
            </a:r>
            <a:endParaRPr lang="en-US"/>
          </a:p>
        </p:txBody>
      </p:sp>
      <p:sp>
        <p:nvSpPr>
          <p:cNvPr id="3" name="Content Placeholder 2"/>
          <p:cNvSpPr>
            <a:spLocks noGrp="1"/>
          </p:cNvSpPr>
          <p:nvPr>
            <p:ph idx="1"/>
          </p:nvPr>
        </p:nvSpPr>
        <p:spPr/>
        <p:txBody>
          <a:bodyPr/>
          <a:lstStyle/>
          <a:p>
            <a:endParaRPr lang="en-US"/>
          </a:p>
        </p:txBody>
      </p:sp>
      <p:pic>
        <p:nvPicPr>
          <p:cNvPr id="75778" name="Picture 2"/>
          <p:cNvPicPr>
            <a:picLocks noChangeAspect="1" noChangeArrowheads="1"/>
          </p:cNvPicPr>
          <p:nvPr/>
        </p:nvPicPr>
        <p:blipFill>
          <a:blip r:embed="rId2" cstate="print"/>
          <a:srcRect/>
          <a:stretch>
            <a:fillRect/>
          </a:stretch>
        </p:blipFill>
        <p:spPr bwMode="auto">
          <a:xfrm>
            <a:off x="914400" y="1981200"/>
            <a:ext cx="7467600" cy="39859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Biểu</a:t>
            </a:r>
            <a:r>
              <a:rPr lang="en-US" dirty="0" smtClean="0"/>
              <a:t> </a:t>
            </a:r>
            <a:r>
              <a:rPr lang="en-US" dirty="0" err="1" smtClean="0"/>
              <a:t>diễn</a:t>
            </a:r>
            <a:r>
              <a:rPr lang="en-US" dirty="0" smtClean="0"/>
              <a:t> </a:t>
            </a:r>
            <a:r>
              <a:rPr lang="en-US" dirty="0" err="1" smtClean="0"/>
              <a:t>thông</a:t>
            </a:r>
            <a:r>
              <a:rPr lang="en-US" dirty="0" smtClean="0"/>
              <a:t> qua control points</a:t>
            </a:r>
          </a:p>
          <a:p>
            <a:endParaRPr lang="en-US" dirty="0" smtClean="0"/>
          </a:p>
          <a:p>
            <a:endParaRPr lang="en-US" dirty="0" smtClean="0"/>
          </a:p>
          <a:p>
            <a:endParaRPr lang="en-US" dirty="0" smtClean="0"/>
          </a:p>
          <a:p>
            <a:pPr lvl="1"/>
            <a:r>
              <a:rPr lang="en-US" i="1" dirty="0" err="1" smtClean="0"/>
              <a:t>B</a:t>
            </a:r>
            <a:r>
              <a:rPr lang="en-US" i="1" baseline="-25000" dirty="0" err="1" smtClean="0"/>
              <a:t>k</a:t>
            </a:r>
            <a:r>
              <a:rPr lang="en-US" dirty="0" smtClean="0"/>
              <a:t>: </a:t>
            </a:r>
            <a:r>
              <a:rPr lang="en-US" dirty="0" err="1" smtClean="0"/>
              <a:t>hàm</a:t>
            </a:r>
            <a:r>
              <a:rPr lang="en-US" dirty="0" smtClean="0"/>
              <a:t> </a:t>
            </a:r>
            <a:r>
              <a:rPr lang="en-US" dirty="0" err="1" smtClean="0"/>
              <a:t>trọng</a:t>
            </a:r>
            <a:r>
              <a:rPr lang="en-US" dirty="0" smtClean="0"/>
              <a:t> </a:t>
            </a:r>
            <a:r>
              <a:rPr lang="en-US" dirty="0" err="1" smtClean="0"/>
              <a:t>số</a:t>
            </a:r>
            <a:endParaRPr lang="en-US" dirty="0" smtClean="0"/>
          </a:p>
          <a:p>
            <a:pPr lvl="1"/>
            <a:r>
              <a:rPr lang="en-US" i="1" dirty="0" smtClean="0"/>
              <a:t>p</a:t>
            </a:r>
            <a:r>
              <a:rPr lang="en-US" i="1" baseline="-25000" dirty="0" smtClean="0"/>
              <a:t>i+k-1</a:t>
            </a:r>
            <a:r>
              <a:rPr lang="en-US" dirty="0" smtClean="0"/>
              <a:t>: control point, 1 ≤ </a:t>
            </a:r>
            <a:r>
              <a:rPr lang="en-US" i="1" dirty="0" smtClean="0"/>
              <a:t>k</a:t>
            </a:r>
            <a:r>
              <a:rPr lang="en-US" dirty="0" smtClean="0"/>
              <a:t> ≤ 4</a:t>
            </a:r>
            <a:endParaRPr lang="en-US" dirty="0"/>
          </a:p>
        </p:txBody>
      </p:sp>
      <p:pic>
        <p:nvPicPr>
          <p:cNvPr id="211970" name="Picture 2"/>
          <p:cNvPicPr>
            <a:picLocks noChangeAspect="1" noChangeArrowheads="1"/>
          </p:cNvPicPr>
          <p:nvPr/>
        </p:nvPicPr>
        <p:blipFill>
          <a:blip r:embed="rId2" cstate="print"/>
          <a:srcRect/>
          <a:stretch>
            <a:fillRect/>
          </a:stretch>
        </p:blipFill>
        <p:spPr bwMode="auto">
          <a:xfrm>
            <a:off x="2895600" y="2438400"/>
            <a:ext cx="3753853"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Đường</a:t>
            </a:r>
            <a:r>
              <a:rPr lang="en-US" dirty="0" smtClean="0"/>
              <a:t> cong </a:t>
            </a:r>
            <a:r>
              <a:rPr lang="en-US" dirty="0" err="1" smtClean="0"/>
              <a:t>toàn</a:t>
            </a:r>
            <a:r>
              <a:rPr lang="en-US" dirty="0" smtClean="0"/>
              <a:t> </a:t>
            </a:r>
            <a:r>
              <a:rPr lang="en-US" dirty="0" err="1" smtClean="0"/>
              <a:t>cục</a:t>
            </a:r>
            <a:endParaRPr lang="en-US" dirty="0"/>
          </a:p>
        </p:txBody>
      </p:sp>
      <p:pic>
        <p:nvPicPr>
          <p:cNvPr id="216066" name="Picture 2"/>
          <p:cNvPicPr>
            <a:picLocks noChangeAspect="1" noChangeArrowheads="1"/>
          </p:cNvPicPr>
          <p:nvPr/>
        </p:nvPicPr>
        <p:blipFill>
          <a:blip r:embed="rId2" cstate="print"/>
          <a:srcRect/>
          <a:stretch>
            <a:fillRect/>
          </a:stretch>
        </p:blipFill>
        <p:spPr bwMode="auto">
          <a:xfrm>
            <a:off x="838200" y="2667000"/>
            <a:ext cx="7554097"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5042" name="Picture 2"/>
          <p:cNvPicPr>
            <a:picLocks noChangeAspect="1" noChangeArrowheads="1"/>
          </p:cNvPicPr>
          <p:nvPr/>
        </p:nvPicPr>
        <p:blipFill>
          <a:blip r:embed="rId2" cstate="print"/>
          <a:srcRect/>
          <a:stretch>
            <a:fillRect/>
          </a:stretch>
        </p:blipFill>
        <p:spPr bwMode="auto">
          <a:xfrm>
            <a:off x="1219200" y="2514600"/>
            <a:ext cx="6979627"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7090" name="Picture 2"/>
          <p:cNvPicPr>
            <a:picLocks noChangeAspect="1" noChangeArrowheads="1"/>
          </p:cNvPicPr>
          <p:nvPr/>
        </p:nvPicPr>
        <p:blipFill>
          <a:blip r:embed="rId2" cstate="print"/>
          <a:srcRect/>
          <a:stretch>
            <a:fillRect/>
          </a:stretch>
        </p:blipFill>
        <p:spPr bwMode="auto">
          <a:xfrm>
            <a:off x="2209800" y="2057400"/>
            <a:ext cx="4572000" cy="36607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Mục</a:t>
            </a:r>
            <a:r>
              <a:rPr lang="en-US" dirty="0" smtClean="0"/>
              <a:t> </a:t>
            </a:r>
            <a:r>
              <a:rPr lang="en-US" dirty="0" err="1" smtClean="0"/>
              <a:t>tiêu</a:t>
            </a:r>
            <a:endParaRPr lang="en-US" dirty="0"/>
          </a:p>
        </p:txBody>
      </p:sp>
      <p:sp>
        <p:nvSpPr>
          <p:cNvPr id="6" name="Content Placeholder 5"/>
          <p:cNvSpPr>
            <a:spLocks noGrp="1"/>
          </p:cNvSpPr>
          <p:nvPr>
            <p:ph idx="1"/>
          </p:nvPr>
        </p:nvSpPr>
        <p:spPr/>
        <p:txBody>
          <a:bodyPr/>
          <a:lstStyle/>
          <a:p>
            <a:r>
              <a:rPr lang="en-US" dirty="0" err="1" smtClean="0"/>
              <a:t>Mục</a:t>
            </a:r>
            <a:r>
              <a:rPr lang="en-US" dirty="0" smtClean="0"/>
              <a:t> </a:t>
            </a:r>
            <a:r>
              <a:rPr lang="en-US" dirty="0" err="1" smtClean="0"/>
              <a:t>tiêu</a:t>
            </a:r>
            <a:r>
              <a:rPr lang="en-US" dirty="0" smtClean="0"/>
              <a:t>: </a:t>
            </a:r>
            <a:r>
              <a:rPr lang="en-US" dirty="0" err="1" smtClean="0"/>
              <a:t>loại</a:t>
            </a:r>
            <a:r>
              <a:rPr lang="en-US" dirty="0" smtClean="0"/>
              <a:t> </a:t>
            </a:r>
            <a:r>
              <a:rPr lang="en-US" dirty="0" err="1" smtClean="0"/>
              <a:t>bỏ</a:t>
            </a:r>
            <a:r>
              <a:rPr lang="en-US" dirty="0" smtClean="0"/>
              <a:t> </a:t>
            </a:r>
            <a:r>
              <a:rPr lang="en-US" dirty="0" err="1" smtClean="0"/>
              <a:t>nền</a:t>
            </a:r>
            <a:r>
              <a:rPr lang="en-US" dirty="0" smtClean="0"/>
              <a:t>, </a:t>
            </a:r>
            <a:r>
              <a:rPr lang="en-US" dirty="0" err="1" smtClean="0"/>
              <a:t>tách</a:t>
            </a:r>
            <a:r>
              <a:rPr lang="en-US" dirty="0" smtClean="0"/>
              <a:t> </a:t>
            </a:r>
            <a:r>
              <a:rPr lang="en-US" dirty="0" err="1" smtClean="0"/>
              <a:t>ra</a:t>
            </a:r>
            <a:r>
              <a:rPr lang="en-US" dirty="0" smtClean="0"/>
              <a:t> </a:t>
            </a:r>
            <a:r>
              <a:rPr lang="en-US" dirty="0" err="1" smtClean="0"/>
              <a:t>được</a:t>
            </a:r>
            <a:r>
              <a:rPr lang="en-US" dirty="0" smtClean="0"/>
              <a:t> </a:t>
            </a:r>
            <a:r>
              <a:rPr lang="en-US" dirty="0" err="1" smtClean="0"/>
              <a:t>vùng</a:t>
            </a:r>
            <a:r>
              <a:rPr lang="en-US" dirty="0" smtClean="0"/>
              <a:t> </a:t>
            </a:r>
            <a:r>
              <a:rPr lang="en-US" dirty="0" err="1" smtClean="0"/>
              <a:t>đối</a:t>
            </a:r>
            <a:r>
              <a:rPr lang="en-US" dirty="0" smtClean="0"/>
              <a:t> </a:t>
            </a:r>
            <a:r>
              <a:rPr lang="en-US" dirty="0" err="1" smtClean="0"/>
              <a:t>tượng</a:t>
            </a:r>
            <a:endParaRPr lang="en-US" dirty="0" smtClean="0"/>
          </a:p>
          <a:p>
            <a:r>
              <a:rPr lang="en-US" dirty="0" err="1" smtClean="0"/>
              <a:t>Phương</a:t>
            </a:r>
            <a:r>
              <a:rPr lang="en-US" dirty="0" smtClean="0"/>
              <a:t> </a:t>
            </a:r>
            <a:r>
              <a:rPr lang="en-US" dirty="0" err="1" smtClean="0"/>
              <a:t>pháp</a:t>
            </a:r>
            <a:r>
              <a:rPr lang="en-US" dirty="0" smtClean="0"/>
              <a:t>:</a:t>
            </a:r>
          </a:p>
          <a:p>
            <a:pPr lvl="1"/>
            <a:r>
              <a:rPr lang="en-US" dirty="0" err="1" smtClean="0"/>
              <a:t>Trừ</a:t>
            </a:r>
            <a:r>
              <a:rPr lang="en-US" dirty="0" smtClean="0"/>
              <a:t> </a:t>
            </a:r>
            <a:r>
              <a:rPr lang="en-US" dirty="0" err="1" smtClean="0"/>
              <a:t>nền</a:t>
            </a:r>
            <a:endParaRPr lang="en-US" dirty="0" smtClean="0"/>
          </a:p>
          <a:p>
            <a:pPr lvl="1"/>
            <a:r>
              <a:rPr lang="en-US" dirty="0" err="1" smtClean="0"/>
              <a:t>Tách</a:t>
            </a:r>
            <a:r>
              <a:rPr lang="en-US" dirty="0" smtClean="0"/>
              <a:t> </a:t>
            </a:r>
            <a:r>
              <a:rPr lang="en-US" dirty="0" err="1" smtClean="0"/>
              <a:t>màu</a:t>
            </a:r>
            <a:r>
              <a:rPr lang="en-US" dirty="0" smtClean="0"/>
              <a:t> </a:t>
            </a:r>
            <a:r>
              <a:rPr lang="en-US" dirty="0" err="1" smtClean="0"/>
              <a:t>tóc</a:t>
            </a:r>
            <a:endParaRPr lang="en-US" dirty="0" smtClean="0"/>
          </a:p>
          <a:p>
            <a:endParaRPr lang="en-US" dirty="0" smtClean="0"/>
          </a:p>
          <a:p>
            <a:endParaRPr lang="en-US" dirty="0" smtClean="0"/>
          </a:p>
          <a:p>
            <a:endParaRPr lang="en-US" dirty="0" smtClean="0"/>
          </a:p>
          <a:p>
            <a:pPr>
              <a:buNone/>
            </a:pPr>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trừ</a:t>
            </a:r>
            <a:r>
              <a:rPr lang="en-US" dirty="0" smtClean="0"/>
              <a:t> </a:t>
            </a:r>
            <a:r>
              <a:rPr lang="en-US" dirty="0" err="1" smtClean="0"/>
              <a:t>nền</a:t>
            </a:r>
            <a:endParaRPr lang="en-US" dirty="0"/>
          </a:p>
        </p:txBody>
      </p:sp>
      <p:sp>
        <p:nvSpPr>
          <p:cNvPr id="3" name="Content Placeholder 2"/>
          <p:cNvSpPr>
            <a:spLocks noGrp="1"/>
          </p:cNvSpPr>
          <p:nvPr>
            <p:ph idx="1"/>
          </p:nvPr>
        </p:nvSpPr>
        <p:spPr/>
        <p:txBody>
          <a:bodyPr/>
          <a:lstStyle/>
          <a:p>
            <a:r>
              <a:rPr lang="vi-VN" dirty="0" smtClean="0"/>
              <a:t>Ư</a:t>
            </a:r>
            <a:r>
              <a:rPr lang="en-US" dirty="0" smtClean="0"/>
              <a:t>u </a:t>
            </a:r>
            <a:r>
              <a:rPr lang="en-US" dirty="0" err="1" smtClean="0"/>
              <a:t>điểm</a:t>
            </a:r>
            <a:r>
              <a:rPr lang="en-US" dirty="0" smtClean="0"/>
              <a:t>: camera </a:t>
            </a:r>
            <a:r>
              <a:rPr lang="en-US" dirty="0" err="1" smtClean="0"/>
              <a:t>cố</a:t>
            </a:r>
            <a:r>
              <a:rPr lang="en-US" dirty="0" smtClean="0"/>
              <a:t> </a:t>
            </a:r>
            <a:r>
              <a:rPr lang="en-US" dirty="0" err="1" smtClean="0"/>
              <a:t>định</a:t>
            </a:r>
            <a:endParaRPr lang="en-US" dirty="0" smtClean="0"/>
          </a:p>
          <a:p>
            <a:r>
              <a:rPr lang="en-US" dirty="0" err="1" smtClean="0"/>
              <a:t>Khuyết</a:t>
            </a:r>
            <a:r>
              <a:rPr lang="en-US" dirty="0" smtClean="0"/>
              <a:t> </a:t>
            </a:r>
            <a:r>
              <a:rPr lang="en-US" dirty="0" err="1" smtClean="0"/>
              <a:t>điểm</a:t>
            </a:r>
            <a:r>
              <a:rPr lang="en-US" dirty="0" smtClean="0"/>
              <a:t>: </a:t>
            </a:r>
            <a:r>
              <a:rPr lang="en-US" dirty="0" err="1" smtClean="0"/>
              <a:t>sự</a:t>
            </a:r>
            <a:r>
              <a:rPr lang="en-US" dirty="0" smtClean="0"/>
              <a:t> </a:t>
            </a:r>
            <a:r>
              <a:rPr lang="en-US" dirty="0" err="1" smtClean="0"/>
              <a:t>che</a:t>
            </a:r>
            <a:r>
              <a:rPr lang="en-US" dirty="0" smtClean="0"/>
              <a:t> </a:t>
            </a:r>
            <a:r>
              <a:rPr lang="en-US" dirty="0" err="1" smtClean="0"/>
              <a:t>lấp</a:t>
            </a:r>
            <a:r>
              <a:rPr lang="en-US" dirty="0" smtClean="0"/>
              <a:t> </a:t>
            </a:r>
            <a:r>
              <a:rPr lang="en-US" dirty="0" err="1" smtClean="0"/>
              <a:t>lẫn</a:t>
            </a:r>
            <a:r>
              <a:rPr lang="en-US" dirty="0" smtClean="0"/>
              <a:t> </a:t>
            </a:r>
            <a:r>
              <a:rPr lang="en-US" dirty="0" err="1" smtClean="0"/>
              <a:t>nhau</a:t>
            </a:r>
            <a:r>
              <a:rPr lang="en-US" dirty="0" smtClean="0"/>
              <a:t>, </a:t>
            </a:r>
            <a:r>
              <a:rPr lang="en-US" dirty="0" err="1" smtClean="0"/>
              <a:t>các</a:t>
            </a:r>
            <a:r>
              <a:rPr lang="en-US" dirty="0" smtClean="0"/>
              <a:t> </a:t>
            </a:r>
            <a:r>
              <a:rPr lang="en-US" dirty="0" err="1" smtClean="0"/>
              <a:t>vật</a:t>
            </a:r>
            <a:r>
              <a:rPr lang="en-US" dirty="0" smtClean="0"/>
              <a:t> </a:t>
            </a:r>
            <a:r>
              <a:rPr lang="en-US" dirty="0" err="1" smtClean="0"/>
              <a:t>dụng</a:t>
            </a:r>
            <a:r>
              <a:rPr lang="en-US" dirty="0" smtClean="0"/>
              <a:t> …</a:t>
            </a:r>
            <a:endParaRPr lang="en-US" dirty="0"/>
          </a:p>
        </p:txBody>
      </p:sp>
      <p:pic>
        <p:nvPicPr>
          <p:cNvPr id="4" name="Picture 2" descr="E:\Data\3.jpg"/>
          <p:cNvPicPr>
            <a:picLocks noChangeAspect="1" noChangeArrowheads="1"/>
          </p:cNvPicPr>
          <p:nvPr/>
        </p:nvPicPr>
        <p:blipFill>
          <a:blip r:embed="rId2" cstate="print"/>
          <a:srcRect/>
          <a:stretch>
            <a:fillRect/>
          </a:stretch>
        </p:blipFill>
        <p:spPr bwMode="auto">
          <a:xfrm>
            <a:off x="457200" y="3581400"/>
            <a:ext cx="3048000" cy="2286000"/>
          </a:xfrm>
          <a:prstGeom prst="rect">
            <a:avLst/>
          </a:prstGeom>
          <a:noFill/>
        </p:spPr>
      </p:pic>
      <p:pic>
        <p:nvPicPr>
          <p:cNvPr id="5" name="Picture 1"/>
          <p:cNvPicPr>
            <a:picLocks noChangeAspect="1" noChangeArrowheads="1"/>
          </p:cNvPicPr>
          <p:nvPr/>
        </p:nvPicPr>
        <p:blipFill>
          <a:blip r:embed="rId3" cstate="print"/>
          <a:srcRect/>
          <a:stretch>
            <a:fillRect/>
          </a:stretch>
        </p:blipFill>
        <p:spPr bwMode="auto">
          <a:xfrm>
            <a:off x="5638800" y="3505200"/>
            <a:ext cx="3067805" cy="2313975"/>
          </a:xfrm>
          <a:prstGeom prst="rect">
            <a:avLst/>
          </a:prstGeom>
          <a:noFill/>
          <a:ln w="9525">
            <a:noFill/>
            <a:miter lim="800000"/>
            <a:headEnd/>
            <a:tailEnd/>
          </a:ln>
          <a:effectLst/>
        </p:spPr>
      </p:pic>
      <p:sp>
        <p:nvSpPr>
          <p:cNvPr id="6" name="Right Arrow 5"/>
          <p:cNvSpPr/>
          <p:nvPr/>
        </p:nvSpPr>
        <p:spPr>
          <a:xfrm>
            <a:off x="3886200" y="4267200"/>
            <a:ext cx="1371600" cy="914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112</Template>
  <TotalTime>1027</TotalTime>
  <Words>4378</Words>
  <Application>Microsoft Office PowerPoint</Application>
  <PresentationFormat>On-screen Show (4:3)</PresentationFormat>
  <Paragraphs>479</Paragraphs>
  <Slides>74</Slides>
  <Notes>48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76" baseType="lpstr">
      <vt:lpstr>112</vt:lpstr>
      <vt:lpstr>Equation</vt:lpstr>
      <vt:lpstr>TÌM HIỂU KỸ THUẬT PHÁT HIỆN NGƯỜI TRONG VIDEO GIÁM SÁT LỚP HỌC</vt:lpstr>
      <vt:lpstr>Nội dung trình bày</vt:lpstr>
      <vt:lpstr>Nội dung trình bày</vt:lpstr>
      <vt:lpstr>Giới thiệu</vt:lpstr>
      <vt:lpstr>Giới thiệu</vt:lpstr>
      <vt:lpstr>Giới thiệu bài toán</vt:lpstr>
      <vt:lpstr>Hướng tiếp cận</vt:lpstr>
      <vt:lpstr>Mục tiêu</vt:lpstr>
      <vt:lpstr>Các phương pháp trừ nền</vt:lpstr>
      <vt:lpstr>Tách màu tóc</vt:lpstr>
      <vt:lpstr>Single Gaussian</vt:lpstr>
      <vt:lpstr>Huấn Luyện</vt:lpstr>
      <vt:lpstr>Thực nghiệm</vt:lpstr>
      <vt:lpstr>Phân Lớp</vt:lpstr>
      <vt:lpstr>Thực nghiệm</vt:lpstr>
      <vt:lpstr>Kết quả</vt:lpstr>
      <vt:lpstr>Kết quả thực nghiệm</vt:lpstr>
      <vt:lpstr>Hướng tiếp cận</vt:lpstr>
      <vt:lpstr>Upper body detection by SVM + HOG</vt:lpstr>
      <vt:lpstr>Upper body detection by SVM + HOG</vt:lpstr>
      <vt:lpstr>Histogram of gradient (HOG) </vt:lpstr>
      <vt:lpstr>Histogram of gradient (HOG)</vt:lpstr>
      <vt:lpstr>Rút trích đặc trưng</vt:lpstr>
      <vt:lpstr>Chuẩn hóa ảnh</vt:lpstr>
      <vt:lpstr>Tính gradient</vt:lpstr>
      <vt:lpstr>Tính gradient</vt:lpstr>
      <vt:lpstr>Tính gradient histogram từng cell </vt:lpstr>
      <vt:lpstr>Tính vector đặc trưng từng block</vt:lpstr>
      <vt:lpstr>Thu thập đặc trưng từng cửa sổ</vt:lpstr>
      <vt:lpstr>Support VeCTOR MACHINES (SVM) </vt:lpstr>
      <vt:lpstr>SVM</vt:lpstr>
      <vt:lpstr>Huấn Luyện</vt:lpstr>
      <vt:lpstr>Phân Lớp</vt:lpstr>
      <vt:lpstr>Kết quả</vt:lpstr>
      <vt:lpstr>Kết quả thực nghiệm</vt:lpstr>
      <vt:lpstr>Hướng tiếp cận</vt:lpstr>
      <vt:lpstr>Snake</vt:lpstr>
      <vt:lpstr>Snake</vt:lpstr>
      <vt:lpstr>Snake</vt:lpstr>
      <vt:lpstr>Snake</vt:lpstr>
      <vt:lpstr>Snake</vt:lpstr>
      <vt:lpstr>Snake</vt:lpstr>
      <vt:lpstr>Thực nghiệm</vt:lpstr>
      <vt:lpstr>Snake</vt:lpstr>
      <vt:lpstr>Snake</vt:lpstr>
      <vt:lpstr>Nhận xét</vt:lpstr>
      <vt:lpstr>Nội dung trình bày</vt:lpstr>
      <vt:lpstr>Kết quả thực nghiệm</vt:lpstr>
      <vt:lpstr>Khó khăn</vt:lpstr>
      <vt:lpstr>Hướng phát triển</vt:lpstr>
      <vt:lpstr>Tài liệu tham khảo</vt:lpstr>
      <vt:lpstr>Cám ơn thầy cô  và các bạn đã theo dõi</vt:lpstr>
      <vt:lpstr>PHỤ LỤC </vt:lpstr>
      <vt:lpstr>hog </vt:lpstr>
      <vt:lpstr>Các khái niệm cơ bản</vt:lpstr>
      <vt:lpstr>Chuẩn hóa block</vt:lpstr>
      <vt:lpstr>Slide 57</vt:lpstr>
      <vt:lpstr>Slide 58</vt:lpstr>
      <vt:lpstr>Slide 59</vt:lpstr>
      <vt:lpstr>Tính toán đặc trưng bằng Integrals Image</vt:lpstr>
      <vt:lpstr>Slide 61</vt:lpstr>
      <vt:lpstr>svm </vt:lpstr>
      <vt:lpstr>SVM</vt:lpstr>
      <vt:lpstr>SVM</vt:lpstr>
      <vt:lpstr>SVM</vt:lpstr>
      <vt:lpstr>Support Vector</vt:lpstr>
      <vt:lpstr>Phân loại</vt:lpstr>
      <vt:lpstr>Snake </vt:lpstr>
      <vt:lpstr>Snake</vt:lpstr>
      <vt:lpstr>Thống kê theo ngưỡng</vt:lpstr>
      <vt:lpstr>Snake</vt:lpstr>
      <vt:lpstr>Snake</vt:lpstr>
      <vt:lpstr>Snake</vt:lpstr>
      <vt:lpstr>Snake</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Detection in Classroom Video</dc:title>
  <dc:subject>Computer Vision</dc:subject>
  <dc:creator>hvu</dc:creator>
  <dc:description>Presentation</dc:description>
  <cp:lastModifiedBy>hvu</cp:lastModifiedBy>
  <cp:revision>121</cp:revision>
  <dcterms:created xsi:type="dcterms:W3CDTF">2010-07-18T18:09:04Z</dcterms:created>
  <dcterms:modified xsi:type="dcterms:W3CDTF">2010-07-27T02:37:36Z</dcterms:modified>
</cp:coreProperties>
</file>